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7"/>
  </p:notesMasterIdLst>
  <p:handoutMasterIdLst>
    <p:handoutMasterId r:id="rId28"/>
  </p:handoutMasterIdLst>
  <p:sldIdLst>
    <p:sldId id="1956" r:id="rId2"/>
    <p:sldId id="2354" r:id="rId3"/>
    <p:sldId id="2355" r:id="rId4"/>
    <p:sldId id="2356" r:id="rId5"/>
    <p:sldId id="2357" r:id="rId6"/>
    <p:sldId id="2358" r:id="rId7"/>
    <p:sldId id="2359" r:id="rId8"/>
    <p:sldId id="2360" r:id="rId9"/>
    <p:sldId id="2361" r:id="rId10"/>
    <p:sldId id="2362" r:id="rId11"/>
    <p:sldId id="2363" r:id="rId12"/>
    <p:sldId id="2364" r:id="rId13"/>
    <p:sldId id="2365" r:id="rId14"/>
    <p:sldId id="2366" r:id="rId15"/>
    <p:sldId id="2367" r:id="rId16"/>
    <p:sldId id="2368" r:id="rId17"/>
    <p:sldId id="2369" r:id="rId18"/>
    <p:sldId id="2370" r:id="rId19"/>
    <p:sldId id="2352" r:id="rId20"/>
    <p:sldId id="2171" r:id="rId21"/>
    <p:sldId id="2185" r:id="rId22"/>
    <p:sldId id="2327" r:id="rId23"/>
    <p:sldId id="2103" r:id="rId24"/>
    <p:sldId id="2353" r:id="rId25"/>
    <p:sldId id="1098" r:id="rId2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171" autoAdjust="0"/>
    <p:restoredTop sz="94660"/>
  </p:normalViewPr>
  <p:slideViewPr>
    <p:cSldViewPr>
      <p:cViewPr varScale="1">
        <p:scale>
          <a:sx n="67" d="100"/>
          <a:sy n="67" d="100"/>
        </p:scale>
        <p:origin x="19" y="104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2020/11/13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2020/11/13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2020/11/13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2020/11/13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2020/11/13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2020/11/13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2020/11/13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2020/11/13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2020/11/13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2020/11/13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2020/11/13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2020/11/13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2020/11/13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2020/11/13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耶和華對摩西說：</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你曉諭以色列人說：你們到了我所賜給你們居住的地，</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Speak to the children of Israel, and say to them: ‘When you have come into the land you are to inhabit, which I am giving to you,</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若有誤行，是會衆所不知道的，後來全會衆就要將一隻公牛犢作燔祭，幷照典章把素祭和奠祭，一同獻給耶和華爲馨香之祭，又獻一隻公山羊作贖罪祭。</a:t>
            </a:r>
          </a:p>
          <a:p>
            <a:pPr marL="0" indent="0" algn="just">
              <a:lnSpc>
                <a:spcPct val="100000"/>
              </a:lnSpc>
              <a:spcAft>
                <a:spcPts val="0"/>
              </a:spcAft>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will be, if it is unintentionally committed, without the knowledge of the congregation, that the whole congregation shall offer one young bull as a burnt offering, as a sweet aroma to the Lord, with its grain offering and its drink offering, according to the ordinance, and one kid of the goats as a sin offering</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39279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祭司要爲以色列全會衆贖罪，他們就必蒙赦免，因爲這是錯誤。他們又因自己的錯誤，把供物，就是向耶和華獻的火祭和贖罪祭，一幷奉到耶和華面前。</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priest shall make atonement for the whole congregation of the children of Israel, and it shall be forgiven them, for it was unintentional; they shall bring their offering, an offering made by fire to the Lord, and their sin offering before the Lord, for their unintended sin.</a:t>
            </a:r>
          </a:p>
        </p:txBody>
      </p:sp>
    </p:spTree>
    <p:extLst>
      <p:ext uri="{BB962C8B-B14F-4D97-AF65-F5344CB8AC3E}">
        <p14:creationId xmlns:p14="http://schemas.microsoft.com/office/powerpoint/2010/main" val="26440160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以色列全會衆和寄居在他們中間的外人，就必蒙赦免，因爲這罪是百姓誤犯的。</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shall be forgiven the whole congregation of the children of Israel and the stranger who dwells among them, because all the people did it unintentionally.</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若有一個人誤犯了罪，他就要獻一歲的母山羊作贖罪祭。</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if a person sins unintentionally, then he shall bring a female goat in its first year as a sin offering.</a:t>
            </a:r>
          </a:p>
        </p:txBody>
      </p:sp>
    </p:spTree>
    <p:extLst>
      <p:ext uri="{BB962C8B-B14F-4D97-AF65-F5344CB8AC3E}">
        <p14:creationId xmlns:p14="http://schemas.microsoft.com/office/powerpoint/2010/main" val="42373467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那誤行的人犯罪的時候，祭司要在耶和華面前爲他贖罪，他就必蒙赦免。</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priest shall make atonement for the person who sins unintentionally, when he sins unintentionally before the Lord, to make atonement for him; and it shall be forgiven him.</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以色列中的本地人和寄居在他們中間的外人，若誤行了什麽事，必歸一樣的條例。</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shall have one law for him who sins unintentionally, for him who is native-born among the children of Israel and for the stranger who dwells among them.</a:t>
            </a:r>
          </a:p>
        </p:txBody>
      </p:sp>
    </p:spTree>
    <p:extLst>
      <p:ext uri="{BB962C8B-B14F-4D97-AF65-F5344CB8AC3E}">
        <p14:creationId xmlns:p14="http://schemas.microsoft.com/office/powerpoint/2010/main" val="765048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但那擅敢行事的，無論是本地人，是寄居的，他褻瀆了耶和華，必從民中剪除。</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the person who does anything presumptuously, whether he is native-born or a stranger, that one brings reproach on the Lord, and he shall be cut off from among his people.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因他藐視耶和華的言語，違背耶和華的命令，那人總要剪除，他的罪孽要歸到他身上。” </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Because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has despised the word of the Lord, and has broken His commandment, that person shall be completely cut off; his guilt shall be upon him.’”</a:t>
            </a:r>
          </a:p>
        </p:txBody>
      </p:sp>
    </p:spTree>
    <p:extLst>
      <p:ext uri="{BB962C8B-B14F-4D97-AF65-F5344CB8AC3E}">
        <p14:creationId xmlns:p14="http://schemas.microsoft.com/office/powerpoint/2010/main" val="36714497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以色列人在曠野的時候，遇見一個人在安息日撿柴。</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while the children of Israel were in the wilderness, they found a man gathering sticks on the Sabbath day.</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遇見他撿柴的人，就把他帶到摩西、亞倫幷全會衆那裏，</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those who found him gathering sticks brought him to Moses and Aaron, and to all the </a:t>
            </a: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congregation.</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將他收在監內，因爲當怎樣辦他，還沒有指明。</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put him under guard, because it had not been explained what should be done to him.</a:t>
            </a:r>
          </a:p>
        </p:txBody>
      </p:sp>
    </p:spTree>
    <p:extLst>
      <p:ext uri="{BB962C8B-B14F-4D97-AF65-F5344CB8AC3E}">
        <p14:creationId xmlns:p14="http://schemas.microsoft.com/office/powerpoint/2010/main" val="32124387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耶和華吩咐摩西說：“總要把那人治死，全會衆要在營外用石頭把他打死。”</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said to Moses, “The man must surely be put to death; all the congregation shall stone him with stones outside the camp.”</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于是全會衆將他帶到營外，用石頭打死他，是照耶和華所吩咐摩西的。</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as the Lord commanded Moses, all the congregation brought him outside the camp and stoned him with stones, and he died.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Again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p:txBody>
      </p:sp>
    </p:spTree>
    <p:extLst>
      <p:ext uri="{BB962C8B-B14F-4D97-AF65-F5344CB8AC3E}">
        <p14:creationId xmlns:p14="http://schemas.microsoft.com/office/powerpoint/2010/main" val="27299709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你吩咐以色列人，叫他們世世代代在衣服邊上作䍁子，又在底邊的䍁子上，釘一根藍細帶子。</a:t>
            </a:r>
          </a:p>
          <a:p>
            <a:pPr marL="0" indent="0" algn="just">
              <a:lnSpc>
                <a:spcPct val="120000"/>
              </a:lnSpc>
              <a:spcAft>
                <a:spcPts val="0"/>
              </a:spcAft>
              <a:buNone/>
            </a:pPr>
            <a:r>
              <a:rPr lang="zh-CN" altLang="en-US" sz="43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Speak to the children of Israel: Tell them to make tassels on the corners of their garments throughout their generations, and to put a blue thread in the tassels of the corners.</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你們佩帶這䍁子，好叫你們看見就記念遵行耶和華一切的命令，不隨從自己的心意、眼目行邪淫，像你們素常一樣，</a:t>
            </a: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you shall have the tassel, that you may look upon it and remember all the commandments of the Lord and do them, and that you may not follow the harlotry to which your own heart and your own eyes are inclined,</a:t>
            </a:r>
          </a:p>
        </p:txBody>
      </p:sp>
    </p:spTree>
    <p:extLst>
      <p:ext uri="{BB962C8B-B14F-4D97-AF65-F5344CB8AC3E}">
        <p14:creationId xmlns:p14="http://schemas.microsoft.com/office/powerpoint/2010/main" val="24101272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使你們記念遵行我一切的命令，成爲聖潔，歸與你們的　神。</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that you may remember and do all My commandments, and be holy for your God.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我是耶和華你們的　神，曾把你們從埃及地領出來，要作你們的　神。我是耶和華你們的　神。”</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am the Lord your God, who brought you out of the land of Egypt, to be your God: I am the Lord your God.”</a:t>
            </a:r>
          </a:p>
        </p:txBody>
      </p:sp>
    </p:spTree>
    <p:extLst>
      <p:ext uri="{BB962C8B-B14F-4D97-AF65-F5344CB8AC3E}">
        <p14:creationId xmlns:p14="http://schemas.microsoft.com/office/powerpoint/2010/main" val="36384114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．關于燔</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祭，平安祭，素祭，奠祭等的律例（</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1-22</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II</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．關于爲他們的錯誤、誤行而贖罪的祭（</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22-29</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III</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．關于對擅</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敢所行的罪（</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31</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節）；以及關于一個擅敢違犯安息日律例的一個例子（</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32-36</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IV</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．關于他們衣服邊上的繸子，帶子等，以提醒以色列人要遵行神的一切命令（</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37</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節等）</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048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若願意從牛群羊群中取牛羊作火祭，獻給耶和華，無論是燔祭是平安祭，爲要還特許的願，或是作甘心祭，或是逢你們節期獻的，都要奉給耶和華爲馨香之祭。</a:t>
            </a: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you make an offering by fire to the Lord, a burnt offering or a sacrifice, to fulfill a vow or as a freewill offering or in your appointed feasts, to make a sweet aroma to the Lord, from the herd or the flock,</a:t>
            </a:r>
          </a:p>
          <a:p>
            <a:pPr marL="0" indent="0" algn="just">
              <a:lnSpc>
                <a:spcPct val="120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那獻供物的，就要將細面伊法十分之一，幷油一欣四分之一，調和作素祭，獻給耶和華。</a:t>
            </a: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he who presents his offering to the Lord shall bring a grain offering of one-tenth of an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 of fine flour mixed with one-fourth of a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hin</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 of oil;</a:t>
            </a:r>
          </a:p>
        </p:txBody>
      </p:sp>
    </p:spTree>
    <p:extLst>
      <p:ext uri="{BB962C8B-B14F-4D97-AF65-F5344CB8AC3E}">
        <p14:creationId xmlns:p14="http://schemas.microsoft.com/office/powerpoint/2010/main" val="36629501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	敬拜的祭</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燔祭、同獻的素祭和奠祭。</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不停止的敬拜</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世世代代的敬拜</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表達與神和好的渴望</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寄居</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的外邦人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，也同樣辦理（</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13-16</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舉祭</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表明完全依靠神的供給</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將自己最好的獻給神</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供養祭司和利未人</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395706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贖罪祭</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爲全會衆獻上的贖罪祭</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誤犯的罪獻上贖罪祭後可被赦免</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故意犯罪不被赦免</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寄居的外邦人同歸一例（</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29</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8495675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故意</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犯罪的事例</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違背安息日</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故意違背</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藐視神</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被剪除</a:t>
            </a:r>
          </a:p>
        </p:txBody>
      </p:sp>
    </p:spTree>
    <p:extLst>
      <p:ext uri="{BB962C8B-B14F-4D97-AF65-F5344CB8AC3E}">
        <p14:creationId xmlns:p14="http://schemas.microsoft.com/office/powerpoint/2010/main" val="31998717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外面的記號（衣服繸子，帶子）</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提醒自己選民的身份</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分別爲聖的記號</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以神的話指引自己的言行</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提醒自己避免落入罪中</a:t>
            </a:r>
          </a:p>
        </p:txBody>
      </p:sp>
    </p:spTree>
    <p:extLst>
      <p:ext uri="{BB962C8B-B14F-4D97-AF65-F5344CB8AC3E}">
        <p14:creationId xmlns:p14="http://schemas.microsoft.com/office/powerpoint/2010/main" val="6155023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請討論，</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人一再</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地“向神奉獻”，和一再地“向神要實際的‘祝福’”，哪樣更能拉近人與神的關係？請列舉聖經經文加以說明。</a:t>
            </a:r>
          </a:p>
          <a:p>
            <a:pPr marL="742950" indent="-742950" algn="just">
              <a:lnSpc>
                <a:spcPct val="120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請列舉聖經中和現實中，一些“信神的人”或“基督徒”故意犯罪藐視神的例子，給我們帶來怎樣的警示？</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無論是燔祭是平安祭，你要爲每只綿羊羔，一同預備奠祭的酒一欣四分之一。</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one-fourth of a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hin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of wine as a drink offering you shall prepare with the burnt offering or the sacrifice, for each lamb.</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爲公綿羊預備細面伊法十分之二，幷油一欣三分之一，調和作素祭。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Or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for a ram you shall prepare as a grain offering two-tenths of an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of fine flour mixed with one-third of a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hin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of oil;</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又用酒一欣三分之一作奠祭，獻給耶和華爲馨香之祭。</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as a drink offering you shall offer one-third of a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hin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of wine as a sweet aroma to the Lord.</a:t>
            </a:r>
          </a:p>
        </p:txBody>
      </p:sp>
    </p:spTree>
    <p:extLst>
      <p:ext uri="{BB962C8B-B14F-4D97-AF65-F5344CB8AC3E}">
        <p14:creationId xmlns:p14="http://schemas.microsoft.com/office/powerpoint/2010/main" val="32312257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4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4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你預備公牛作燔祭，或是作平安祭，爲要還特許的願，或是作平安祭，獻給耶和華， </a:t>
            </a:r>
            <a:r>
              <a:rPr lang="en-US" altLang="zh-CN" sz="45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500" b="1" kern="100" dirty="0">
                <a:latin typeface="微软雅黑" panose="020B0503020204020204" pitchFamily="34" charset="-122"/>
                <a:ea typeface="微软雅黑" panose="020B0503020204020204" pitchFamily="34" charset="-122"/>
                <a:cs typeface="Calibri" panose="020F0502020204030204" pitchFamily="34" charset="0"/>
              </a:rPr>
              <a:t>when you prepare a young bull as a burnt offering, or as a sacrifice to fulfill a vow, or as a peace offering to the Lord,</a:t>
            </a:r>
          </a:p>
          <a:p>
            <a:pPr marL="0" indent="0" algn="just">
              <a:lnSpc>
                <a:spcPct val="133000"/>
              </a:lnSpc>
              <a:spcAft>
                <a:spcPts val="0"/>
              </a:spcAft>
              <a:buNone/>
            </a:pPr>
            <a:r>
              <a:rPr lang="en-US" altLang="zh-CN" sz="4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4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就要把細面伊法十分之三，幷油半欣，調和作素祭，和公牛一同獻上。 </a:t>
            </a:r>
            <a:r>
              <a:rPr lang="en-US" altLang="zh-CN" sz="45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500" b="1" kern="100" dirty="0">
                <a:latin typeface="微软雅黑" panose="020B0503020204020204" pitchFamily="34" charset="-122"/>
                <a:ea typeface="微软雅黑" panose="020B0503020204020204" pitchFamily="34" charset="-122"/>
                <a:cs typeface="Calibri" panose="020F0502020204030204" pitchFamily="34" charset="0"/>
              </a:rPr>
              <a:t>shall be offered with the young bull a grain offering of three-tenths of an </a:t>
            </a:r>
            <a:r>
              <a:rPr lang="en-US" altLang="zh-CN" sz="4500"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sz="4500" b="1" kern="100" dirty="0">
                <a:latin typeface="微软雅黑" panose="020B0503020204020204" pitchFamily="34" charset="-122"/>
                <a:ea typeface="微软雅黑" panose="020B0503020204020204" pitchFamily="34" charset="-122"/>
                <a:cs typeface="Calibri" panose="020F0502020204030204" pitchFamily="34" charset="0"/>
              </a:rPr>
              <a:t> of fine flour mixed with half a </a:t>
            </a:r>
            <a:r>
              <a:rPr lang="en-US" altLang="zh-CN" sz="4500" b="1" kern="100" dirty="0" err="1">
                <a:latin typeface="微软雅黑" panose="020B0503020204020204" pitchFamily="34" charset="-122"/>
                <a:ea typeface="微软雅黑" panose="020B0503020204020204" pitchFamily="34" charset="-122"/>
                <a:cs typeface="Calibri" panose="020F0502020204030204" pitchFamily="34" charset="0"/>
              </a:rPr>
              <a:t>hin</a:t>
            </a:r>
            <a:r>
              <a:rPr lang="en-US" altLang="zh-CN" sz="4500" b="1" kern="100" dirty="0">
                <a:latin typeface="微软雅黑" panose="020B0503020204020204" pitchFamily="34" charset="-122"/>
                <a:ea typeface="微软雅黑" panose="020B0503020204020204" pitchFamily="34" charset="-122"/>
                <a:cs typeface="Calibri" panose="020F0502020204030204" pitchFamily="34" charset="0"/>
              </a:rPr>
              <a:t> of oil;</a:t>
            </a:r>
          </a:p>
          <a:p>
            <a:pPr marL="0" indent="0" algn="just">
              <a:lnSpc>
                <a:spcPct val="133000"/>
              </a:lnSpc>
              <a:spcAft>
                <a:spcPts val="0"/>
              </a:spcAft>
              <a:buNone/>
            </a:pPr>
            <a:r>
              <a:rPr lang="en-US" altLang="zh-CN" sz="4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4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又用酒半欣作奠祭，獻給耶和華爲馨香的火祭。</a:t>
            </a:r>
          </a:p>
          <a:p>
            <a:pPr marL="0" indent="0" algn="just">
              <a:lnSpc>
                <a:spcPct val="120000"/>
              </a:lnSpc>
              <a:spcAft>
                <a:spcPts val="0"/>
              </a:spcAft>
              <a:buNone/>
            </a:pPr>
            <a:r>
              <a:rPr lang="en-US" altLang="zh-CN" sz="45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500" b="1" kern="100" dirty="0">
                <a:latin typeface="微软雅黑" panose="020B0503020204020204" pitchFamily="34" charset="-122"/>
                <a:ea typeface="微软雅黑" panose="020B0503020204020204" pitchFamily="34" charset="-122"/>
                <a:cs typeface="Calibri" panose="020F0502020204030204" pitchFamily="34" charset="0"/>
              </a:rPr>
              <a:t>you shall bring as the drink offering half a </a:t>
            </a:r>
            <a:r>
              <a:rPr lang="en-US" altLang="zh-CN" sz="4500" b="1" kern="100" dirty="0" err="1">
                <a:latin typeface="微软雅黑" panose="020B0503020204020204" pitchFamily="34" charset="-122"/>
                <a:ea typeface="微软雅黑" panose="020B0503020204020204" pitchFamily="34" charset="-122"/>
                <a:cs typeface="Calibri" panose="020F0502020204030204" pitchFamily="34" charset="0"/>
              </a:rPr>
              <a:t>hin</a:t>
            </a:r>
            <a:r>
              <a:rPr lang="en-US" altLang="zh-CN" sz="4500" b="1" kern="100" dirty="0">
                <a:latin typeface="微软雅黑" panose="020B0503020204020204" pitchFamily="34" charset="-122"/>
                <a:ea typeface="微软雅黑" panose="020B0503020204020204" pitchFamily="34" charset="-122"/>
                <a:cs typeface="Calibri" panose="020F0502020204030204" pitchFamily="34" charset="0"/>
              </a:rPr>
              <a:t> of wine as an offering made by fire, a sweet aroma to the Lord.</a:t>
            </a:r>
          </a:p>
        </p:txBody>
      </p:sp>
    </p:spTree>
    <p:extLst>
      <p:ext uri="{BB962C8B-B14F-4D97-AF65-F5344CB8AC3E}">
        <p14:creationId xmlns:p14="http://schemas.microsoft.com/office/powerpoint/2010/main" val="26924572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獻公牛、公綿羊、綿羊羔、山羊羔，每只都要這樣辦理。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Thus it shall be done for each young bull, for each ram, or for each lamb or young goat.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照你們所預備的數目，按著只數都要這樣辦理。</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According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to the number that you prepare, so you shall do with everyone according to their number.</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凡本地人將馨香的火祭獻給耶和華，都要這樣辦理。</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who are native-born shall do these things in this manner, in presenting an offering made by fire, a sweet aroma to the Lord.</a:t>
            </a:r>
          </a:p>
        </p:txBody>
      </p:sp>
    </p:spTree>
    <p:extLst>
      <p:ext uri="{BB962C8B-B14F-4D97-AF65-F5344CB8AC3E}">
        <p14:creationId xmlns:p14="http://schemas.microsoft.com/office/powerpoint/2010/main" val="6920457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若有外人和你們同居，或有人世世代代住在你們中間，願意將馨香的火祭獻給耶和華，你們怎樣辦理，他也要照樣辦理。 </a:t>
            </a: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if a stranger dwells with you, or whoever is among you throughout your generations, and would present an offering made by fire, a sweet aroma to the Lord, just as you do, so shall he do.</a:t>
            </a:r>
          </a:p>
          <a:p>
            <a:pPr marL="0" indent="0" algn="just">
              <a:lnSpc>
                <a:spcPct val="133000"/>
              </a:lnSpc>
              <a:spcAft>
                <a:spcPts val="0"/>
              </a:spcAft>
              <a:buNone/>
            </a:pPr>
            <a:r>
              <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至于會衆，你們和同居的外人都歸一例，作爲你們世世代代永遠的定例。在耶和華面前你們怎樣，寄居的也要怎樣。</a:t>
            </a: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ordinance shall be for you of the assembly and for the stranger who dwells with you, an ordinance forever throughout your generations; as you are, so shall the stranger be before the Lord.</a:t>
            </a:r>
          </a:p>
        </p:txBody>
      </p:sp>
    </p:spTree>
    <p:extLst>
      <p:ext uri="{BB962C8B-B14F-4D97-AF65-F5344CB8AC3E}">
        <p14:creationId xmlns:p14="http://schemas.microsoft.com/office/powerpoint/2010/main" val="1357805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你們幷與你們同居的外人，當有一樣的條例，一樣的典章。” </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law and one custom shall be for you and for the stranger who dwells with you.’”</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耶和華對摩西說：</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Again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你曉諭以色列人說：你們到了我所領你們進去的那地，</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Speak to the children of Israel, and say to them: ‘When you come into the land to which I bring you,</a:t>
            </a:r>
          </a:p>
        </p:txBody>
      </p:sp>
    </p:spTree>
    <p:extLst>
      <p:ext uri="{BB962C8B-B14F-4D97-AF65-F5344CB8AC3E}">
        <p14:creationId xmlns:p14="http://schemas.microsoft.com/office/powerpoint/2010/main" val="400214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5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4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4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吃那地的糧食，就要把舉祭獻給耶和華。</a:t>
            </a:r>
          </a:p>
          <a:p>
            <a:pPr marL="0" indent="0" algn="just">
              <a:lnSpc>
                <a:spcPct val="120000"/>
              </a:lnSpc>
              <a:spcAft>
                <a:spcPts val="0"/>
              </a:spcAft>
              <a:buNone/>
            </a:pPr>
            <a:r>
              <a:rPr lang="en-US" altLang="zh-CN" sz="49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900" b="1" kern="100" dirty="0">
                <a:latin typeface="微软雅黑" panose="020B0503020204020204" pitchFamily="34" charset="-122"/>
                <a:ea typeface="微软雅黑" panose="020B0503020204020204" pitchFamily="34" charset="-122"/>
                <a:cs typeface="Calibri" panose="020F0502020204030204" pitchFamily="34" charset="0"/>
              </a:rPr>
              <a:t>it will be, when you eat of the bread of the land, that you shall offer up a heave offering to the Lord.</a:t>
            </a:r>
          </a:p>
          <a:p>
            <a:pPr marL="0" indent="0" algn="just">
              <a:lnSpc>
                <a:spcPct val="133000"/>
              </a:lnSpc>
              <a:spcAft>
                <a:spcPts val="0"/>
              </a:spcAft>
              <a:buNone/>
            </a:pPr>
            <a:r>
              <a:rPr lang="en-US" altLang="zh-CN" sz="4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4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你們要用初熟的麥子磨面，作餅當舉祭奉獻；你們舉上，好像舉禾場的舉祭一樣。</a:t>
            </a:r>
          </a:p>
          <a:p>
            <a:pPr marL="0" indent="0" algn="just">
              <a:lnSpc>
                <a:spcPct val="120000"/>
              </a:lnSpc>
              <a:spcAft>
                <a:spcPts val="0"/>
              </a:spcAft>
              <a:buNone/>
            </a:pPr>
            <a:r>
              <a:rPr lang="en-US" altLang="zh-CN" sz="49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4900" b="1" kern="100" dirty="0">
                <a:latin typeface="微软雅黑" panose="020B0503020204020204" pitchFamily="34" charset="-122"/>
                <a:ea typeface="微软雅黑" panose="020B0503020204020204" pitchFamily="34" charset="-122"/>
                <a:cs typeface="Calibri" panose="020F0502020204030204" pitchFamily="34" charset="0"/>
              </a:rPr>
              <a:t>shall offer up a cake of the first of your ground meal as a heave offering; as a heave offering of the threshing floor, so shall you offer it up</a:t>
            </a:r>
            <a:r>
              <a:rPr lang="en-US" altLang="zh-CN" sz="49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4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4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你們世世代代要用初熟的麥子磨面，當舉祭獻給耶和華。</a:t>
            </a:r>
          </a:p>
          <a:p>
            <a:pPr marL="0" indent="0" algn="just">
              <a:lnSpc>
                <a:spcPct val="120000"/>
              </a:lnSpc>
              <a:spcAft>
                <a:spcPts val="0"/>
              </a:spcAft>
              <a:buNone/>
            </a:pPr>
            <a:r>
              <a:rPr lang="en-US" altLang="zh-CN" sz="4900" b="1" kern="100" dirty="0" smtClean="0">
                <a:latin typeface="微软雅黑" panose="020B0503020204020204" pitchFamily="34" charset="-122"/>
                <a:ea typeface="微软雅黑" panose="020B0503020204020204" pitchFamily="34" charset="-122"/>
                <a:cs typeface="Calibri" panose="020F0502020204030204" pitchFamily="34" charset="0"/>
              </a:rPr>
              <a:t>Of </a:t>
            </a:r>
            <a:r>
              <a:rPr lang="en-US" altLang="zh-CN" sz="4900" b="1" kern="100" dirty="0">
                <a:latin typeface="微软雅黑" panose="020B0503020204020204" pitchFamily="34" charset="-122"/>
                <a:ea typeface="微软雅黑" panose="020B0503020204020204" pitchFamily="34" charset="-122"/>
                <a:cs typeface="Calibri" panose="020F0502020204030204" pitchFamily="34" charset="0"/>
              </a:rPr>
              <a:t>the first of your ground meal you shall give to the Lord a heave offering throughout your generations</a:t>
            </a:r>
            <a:r>
              <a:rPr lang="en-US" altLang="zh-CN" sz="49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49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839692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15:1-41】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你們有錯誤的時候，不守耶和華所曉諭摩西的這一切命令，</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If you sin unintentionally, and do not observe all these commandments which the Lord has spoken to Moses—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就是耶和華藉摩西一切所吩咐你們的，自那日以至你們的世世代代，</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that the Lord has commanded you by the hand of Moses, from the day the Lord gave commandment and onward throughout your generations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580293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10102</TotalTime>
  <Words>2566</Words>
  <Application>Microsoft Office PowerPoint</Application>
  <PresentationFormat>全屏显示(4:3)</PresentationFormat>
  <Paragraphs>129</Paragraphs>
  <Slides>25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25</vt:i4>
      </vt:variant>
    </vt:vector>
  </HeadingPairs>
  <TitlesOfParts>
    <vt:vector size="32"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1103</cp:revision>
  <dcterms:created xsi:type="dcterms:W3CDTF">2014-02-25T17:54:08Z</dcterms:created>
  <dcterms:modified xsi:type="dcterms:W3CDTF">2020-11-13T21:44:10Z</dcterms:modified>
</cp:coreProperties>
</file>