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8"/>
  </p:notesMasterIdLst>
  <p:handoutMasterIdLst>
    <p:handoutMasterId r:id="rId29"/>
  </p:handoutMasterIdLst>
  <p:sldIdLst>
    <p:sldId id="1956" r:id="rId2"/>
    <p:sldId id="2371" r:id="rId3"/>
    <p:sldId id="2372" r:id="rId4"/>
    <p:sldId id="2373" r:id="rId5"/>
    <p:sldId id="2374" r:id="rId6"/>
    <p:sldId id="2375" r:id="rId7"/>
    <p:sldId id="2376" r:id="rId8"/>
    <p:sldId id="2377" r:id="rId9"/>
    <p:sldId id="2378" r:id="rId10"/>
    <p:sldId id="2379" r:id="rId11"/>
    <p:sldId id="2380" r:id="rId12"/>
    <p:sldId id="2381" r:id="rId13"/>
    <p:sldId id="2382" r:id="rId14"/>
    <p:sldId id="2383" r:id="rId15"/>
    <p:sldId id="2384" r:id="rId16"/>
    <p:sldId id="2385" r:id="rId17"/>
    <p:sldId id="2386" r:id="rId18"/>
    <p:sldId id="2387" r:id="rId19"/>
    <p:sldId id="2388" r:id="rId20"/>
    <p:sldId id="2389" r:id="rId21"/>
    <p:sldId id="2390" r:id="rId22"/>
    <p:sldId id="2352" r:id="rId23"/>
    <p:sldId id="2171" r:id="rId24"/>
    <p:sldId id="2185" r:id="rId25"/>
    <p:sldId id="2327" r:id="rId26"/>
    <p:sldId id="1098" r:id="rId2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4171" autoAdjust="0"/>
    <p:restoredTop sz="94660"/>
  </p:normalViewPr>
  <p:slideViewPr>
    <p:cSldViewPr>
      <p:cViewPr varScale="1">
        <p:scale>
          <a:sx n="67" d="100"/>
          <a:sy n="67" d="100"/>
        </p:scale>
        <p:origin x="106" y="1051"/>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2020/11/20</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2020/11/20</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2020/11/20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2020/11/20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2020/11/20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2020/11/20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2020/11/20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2020/11/20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2020/11/20</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2020/11/20</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2020/11/20</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2020/11/20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2020/11/20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2020/11/20</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16:1-50】</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利未的曾孫、哥轄的孫子、以斯哈的兒子可拉，和流便子孫中以利押的兒子大坍、亞比蘭，與比勒的兒子安，</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Korah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Izhar</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Kohath, the son of Levi, with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Dathan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Abiram</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sons of Eliab, and On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Peleth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sons of Reuben, took men;</a:t>
            </a:r>
          </a:p>
          <a:p>
            <a:pPr marL="0" indent="0" algn="just">
              <a:lnSpc>
                <a:spcPct val="133000"/>
              </a:lnSpc>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幷以色列會中的二百五十個首領，就是有名望選入會中的人，在摩西面前一同起來，</a:t>
            </a:r>
            <a:endPar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they rose up before Moses with some of the children of Israel, two hundred and fifty leaders of the congregation, representatives of the congregation, men of renown.</a:t>
            </a:r>
          </a:p>
        </p:txBody>
      </p:sp>
    </p:spTree>
    <p:extLst>
      <p:ext uri="{BB962C8B-B14F-4D97-AF65-F5344CB8AC3E}">
        <p14:creationId xmlns:p14="http://schemas.microsoft.com/office/powerpoint/2010/main" val="1926866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16:1-50】</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你吩咐會衆說：‘你們離開可拉、大坍、亞比蘭帳棚的四圍。’” </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Speak to the congregation, saying, ‘Get away from the tents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Korah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Dathan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Abiram</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摩西起來，往大坍、亞比蘭那裏去，以色列的長老，也隨著他去。</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Moses rose and went to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Dathan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Abiram</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and the elders of Israel followed him.</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他吩咐會衆說：“你們離開這惡人的帳棚吧！他們的物件，什麽都不可摸，恐怕你們陷在他們的罪中，與他們一同消滅。”</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he spoke to the congregation, saying, “Depart now from the tents of these wicked men! Touch nothing of theirs, lest you be consumed in all their sins.”</a:t>
            </a:r>
          </a:p>
        </p:txBody>
      </p:sp>
    </p:spTree>
    <p:extLst>
      <p:ext uri="{BB962C8B-B14F-4D97-AF65-F5344CB8AC3E}">
        <p14:creationId xmlns:p14="http://schemas.microsoft.com/office/powerpoint/2010/main" val="18074491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16:1-50】</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于是衆人離開可拉、大坍、亞比蘭帳棚的四圍。大坍、亞比蘭帶著妻子、兒女、小孩子，都出來站在自己的帳棚門口。</a:t>
            </a:r>
            <a:endParaRPr lang="en-US" altLang="zh-CN"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they got away from around the tents of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Korah</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Dathan</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Abiram</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Dathan</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Abiram</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came out and stood at the door of their tents, with their wives, their sons, and their little children.</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摩西說：“我行的這一切事，本不是憑我自己心意行的，乃是耶和華打發我行的，必有證據使你們知道。</a:t>
            </a:r>
            <a:endParaRPr lang="en-US" altLang="zh-CN"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Moses said: “By this you shall know that the Lord has sent me to do all these works, for I have not done them of my own will.</a:t>
            </a:r>
          </a:p>
        </p:txBody>
      </p:sp>
    </p:spTree>
    <p:extLst>
      <p:ext uri="{BB962C8B-B14F-4D97-AF65-F5344CB8AC3E}">
        <p14:creationId xmlns:p14="http://schemas.microsoft.com/office/powerpoint/2010/main" val="13731407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16:1-50】</a:t>
            </a:r>
          </a:p>
          <a:p>
            <a:pPr marL="0" indent="0" algn="just">
              <a:lnSpc>
                <a:spcPct val="133000"/>
              </a:lnSpc>
              <a:spcAft>
                <a:spcPts val="0"/>
              </a:spcAft>
              <a:buNone/>
            </a:pPr>
            <a:r>
              <a:rPr lang="en-US" altLang="zh-CN" sz="3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這些人死若與世人無异，或是他們所遭的與世人相同，就不是耶和華打發我來的。</a:t>
            </a:r>
            <a:endParaRPr lang="en-US" altLang="zh-CN" sz="3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900" b="1" kern="100" dirty="0" smtClean="0">
                <a:latin typeface="微软雅黑" panose="020B0503020204020204" pitchFamily="34" charset="-122"/>
                <a:ea typeface="微软雅黑" panose="020B0503020204020204" pitchFamily="34" charset="-122"/>
                <a:cs typeface="Calibri" panose="020F0502020204030204" pitchFamily="34" charset="0"/>
              </a:rPr>
              <a:t>If </a:t>
            </a:r>
            <a:r>
              <a:rPr lang="en-US" altLang="zh-CN" sz="3900" b="1" kern="100" dirty="0">
                <a:latin typeface="微软雅黑" panose="020B0503020204020204" pitchFamily="34" charset="-122"/>
                <a:ea typeface="微软雅黑" panose="020B0503020204020204" pitchFamily="34" charset="-122"/>
                <a:cs typeface="Calibri" panose="020F0502020204030204" pitchFamily="34" charset="0"/>
              </a:rPr>
              <a:t>these men die naturally like all men, or if they are visited by the common fate of all men, then the Lord has not sent me.</a:t>
            </a:r>
          </a:p>
          <a:p>
            <a:pPr marL="0" indent="0" algn="just">
              <a:lnSpc>
                <a:spcPct val="133000"/>
              </a:lnSpc>
              <a:spcAft>
                <a:spcPts val="0"/>
              </a:spcAft>
              <a:buNone/>
            </a:pPr>
            <a:r>
              <a:rPr lang="en-US" altLang="zh-CN" sz="3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倘若耶和華創作一件新事，使地開口，把他們和一切屬他們的都吞下去，叫他們活活地墜落陰間，你們就明白這些人是藐視耶和華了。” </a:t>
            </a:r>
            <a:endParaRPr lang="en-US" altLang="zh-CN" sz="3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9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900" b="1" kern="100" dirty="0">
                <a:latin typeface="微软雅黑" panose="020B0503020204020204" pitchFamily="34" charset="-122"/>
                <a:ea typeface="微软雅黑" panose="020B0503020204020204" pitchFamily="34" charset="-122"/>
                <a:cs typeface="Calibri" panose="020F0502020204030204" pitchFamily="34" charset="0"/>
              </a:rPr>
              <a:t>if the Lord creates a new thing, and the earth opens its mouth and swallows them up with all that belongs to them, and they go down alive into the pit, then you will understand that these men have rejected the Lord.”</a:t>
            </a:r>
          </a:p>
        </p:txBody>
      </p:sp>
    </p:spTree>
    <p:extLst>
      <p:ext uri="{BB962C8B-B14F-4D97-AF65-F5344CB8AC3E}">
        <p14:creationId xmlns:p14="http://schemas.microsoft.com/office/powerpoint/2010/main" val="19028283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16:1-50】</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摩西剛說完了這一切話，他們脚下的地就開了口，</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it came to pass, as he finished speaking all these words, that the ground split apart under them,</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把他們和他們的家眷，幷一切屬可拉的人丁、財物都吞下去。</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earth opened its mouth and swallowed them up, with their households and all the men with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Korah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with all their goods.</a:t>
            </a:r>
          </a:p>
        </p:txBody>
      </p:sp>
    </p:spTree>
    <p:extLst>
      <p:ext uri="{BB962C8B-B14F-4D97-AF65-F5344CB8AC3E}">
        <p14:creationId xmlns:p14="http://schemas.microsoft.com/office/powerpoint/2010/main" val="2173682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16:1-50】</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這樣，他們和一切屬他們的，都活活地墜落陰間，地口在他們上頭照舊合閉，他們就從會中滅亡。</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they and all those with them went down alive into the pit; the earth closed over them, and they perished from among the assembly.</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在他們四圍的以色列衆人聽他們呼號，就都逃跑，說：“恐怕地也把我們吞下去。” </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all Israel who were around them fled at their cry, for they said, “Lest the earth swallow us up also!”</a:t>
            </a:r>
          </a:p>
        </p:txBody>
      </p:sp>
    </p:spTree>
    <p:extLst>
      <p:ext uri="{BB962C8B-B14F-4D97-AF65-F5344CB8AC3E}">
        <p14:creationId xmlns:p14="http://schemas.microsoft.com/office/powerpoint/2010/main" val="42501391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16:1-50】</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又有火從耶和華那裏出來，燒滅了那獻香的二百五十個人。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 fire came out from the Lord and consumed the two hundred and fifty men who were offering incense.</a:t>
            </a:r>
          </a:p>
          <a:p>
            <a:pPr marL="0" indent="0" algn="just">
              <a:lnSpc>
                <a:spcPct val="133000"/>
              </a:lnSpc>
              <a:spcAft>
                <a:spcPts val="0"/>
              </a:spcAft>
              <a:buNone/>
            </a:pP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耶和華曉諭摩西說：</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spoke to Moses, saying:</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你吩咐祭司亞倫的兒子以利亞撒，從火中撿起那些香爐來，把火撒在別處，因爲那些香爐是聖的。</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Tell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Eleazar</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Aaron the priest, to pick up the censers out of the blaze, for they are holy, and scatter the fire some distance away.</a:t>
            </a:r>
          </a:p>
        </p:txBody>
      </p:sp>
    </p:spTree>
    <p:extLst>
      <p:ext uri="{BB962C8B-B14F-4D97-AF65-F5344CB8AC3E}">
        <p14:creationId xmlns:p14="http://schemas.microsoft.com/office/powerpoint/2010/main" val="38902226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16:1-50】</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把那些犯罪自害己命之人的香爐，叫人錘成片子，用以包壇，那些香爐本是他們在耶和華面前獻過的，所以是聖的，幷且可以給以色列人作記號。” </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censers of these men who sinned against their own souls, let them be made into hammered plates as a covering for the altar. Because they presented them before the Lord, therefore they are holy; and they shall be a sign to the children of Israel.”</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39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于是祭司以利亞撒將被燒之人所獻的銅香爐拿來，人就錘出來用以包壇，</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Eleazar</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priest took the bronze censers, which those who were burned up had presented, and they were hammered out as a covering on the altar,</a:t>
            </a:r>
          </a:p>
        </p:txBody>
      </p:sp>
    </p:spTree>
    <p:extLst>
      <p:ext uri="{BB962C8B-B14F-4D97-AF65-F5344CB8AC3E}">
        <p14:creationId xmlns:p14="http://schemas.microsoft.com/office/powerpoint/2010/main" val="288618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16:1-50】</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40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給以色列人作紀念，使亞倫後裔之外的人，不得近前來，在耶和華面前燒香，免得他遭可拉和他一黨所遭的。這乃是照耶和華藉著摩西所吩咐的。</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be a memorial to the children of Israel that no outsider, who is not a descendant of Aaron, should come near to offer incense before the Lord, that he might not become like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Korah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and his companions, just as the Lord had said to him through Moses.</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第二天，以色列全會衆都向摩西、亞倫發怨言，說：“你們殺了耶和華的百姓了。”</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On the next day all the congregation of the children of Israel complained against Moses and Aaron, saying, “You have killed the people of the Lord.”</a:t>
            </a:r>
          </a:p>
        </p:txBody>
      </p:sp>
    </p:spTree>
    <p:extLst>
      <p:ext uri="{BB962C8B-B14F-4D97-AF65-F5344CB8AC3E}">
        <p14:creationId xmlns:p14="http://schemas.microsoft.com/office/powerpoint/2010/main" val="305916401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16:1-50】</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42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會衆聚集攻擊摩西、亞倫的時候，向會幕觀看，不料，有雲彩遮蓋了，耶和華的榮光顯現。</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it happened, when the congregation had gathered against Moses and Aaron, that they turned toward the tabernacle of meeting; and suddenly the cloud covered it, and the glory of the Lord appeared.</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43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摩西、亞倫就來到會幕前。</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Moses and Aaron came before the tabernacle of meeting.</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44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耶和華吩咐摩西說：</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spoke to Moses, saying,</a:t>
            </a:r>
          </a:p>
        </p:txBody>
      </p:sp>
    </p:spTree>
    <p:extLst>
      <p:ext uri="{BB962C8B-B14F-4D97-AF65-F5344CB8AC3E}">
        <p14:creationId xmlns:p14="http://schemas.microsoft.com/office/powerpoint/2010/main" val="36705780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4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16:1-50】</a:t>
            </a:r>
          </a:p>
          <a:p>
            <a:pPr marL="0" indent="0" algn="just">
              <a:lnSpc>
                <a:spcPct val="133000"/>
              </a:lnSpc>
              <a:spcAft>
                <a:spcPts val="0"/>
              </a:spcAft>
              <a:buNone/>
            </a:pPr>
            <a:r>
              <a:rPr lang="en-US" altLang="zh-CN" sz="5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45 </a:t>
            </a:r>
            <a:r>
              <a:rPr lang="en-US" altLang="zh-CN" sz="5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5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你們離開這會衆，我好在轉眼之間把他們滅絕。”他們二人就俯伏于地。</a:t>
            </a:r>
            <a:endParaRPr lang="en-US" altLang="zh-CN" sz="5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59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5900" b="1" kern="100" dirty="0">
                <a:latin typeface="微软雅黑" panose="020B0503020204020204" pitchFamily="34" charset="-122"/>
                <a:ea typeface="微软雅黑" panose="020B0503020204020204" pitchFamily="34" charset="-122"/>
                <a:cs typeface="Calibri" panose="020F0502020204030204" pitchFamily="34" charset="0"/>
              </a:rPr>
              <a:t>Get away from among this congregation, that I may consume them in a </a:t>
            </a:r>
            <a:r>
              <a:rPr lang="en-US" altLang="zh-CN" sz="5900" b="1" kern="100" dirty="0" err="1">
                <a:latin typeface="微软雅黑" panose="020B0503020204020204" pitchFamily="34" charset="-122"/>
                <a:ea typeface="微软雅黑" panose="020B0503020204020204" pitchFamily="34" charset="-122"/>
                <a:cs typeface="Calibri" panose="020F0502020204030204" pitchFamily="34" charset="0"/>
              </a:rPr>
              <a:t>moment.”And</a:t>
            </a:r>
            <a:r>
              <a:rPr lang="en-US" altLang="zh-CN" sz="5900" b="1" kern="100" dirty="0">
                <a:latin typeface="微软雅黑" panose="020B0503020204020204" pitchFamily="34" charset="-122"/>
                <a:ea typeface="微软雅黑" panose="020B0503020204020204" pitchFamily="34" charset="-122"/>
                <a:cs typeface="Calibri" panose="020F0502020204030204" pitchFamily="34" charset="0"/>
              </a:rPr>
              <a:t> they fell on their faces.</a:t>
            </a:r>
          </a:p>
          <a:p>
            <a:pPr marL="0" indent="0" algn="just">
              <a:lnSpc>
                <a:spcPct val="133000"/>
              </a:lnSpc>
              <a:spcAft>
                <a:spcPts val="0"/>
              </a:spcAft>
              <a:buNone/>
            </a:pPr>
            <a:r>
              <a:rPr lang="en-US" altLang="zh-CN" sz="5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46 </a:t>
            </a:r>
            <a:r>
              <a:rPr lang="zh-CN" altLang="en-US" sz="5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摩西對亞倫說：“拿你的香爐，把壇上的火盛在其中，又加上香，快快帶到會衆那裏，爲他們贖罪，因爲有忿怒從耶和華那裏出來，瘟疫已經發作了。” </a:t>
            </a:r>
            <a:endParaRPr lang="en-US" altLang="zh-CN" sz="5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59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5900" b="1" kern="100" dirty="0">
                <a:latin typeface="微软雅黑" panose="020B0503020204020204" pitchFamily="34" charset="-122"/>
                <a:ea typeface="微软雅黑" panose="020B0503020204020204" pitchFamily="34" charset="-122"/>
                <a:cs typeface="Calibri" panose="020F0502020204030204" pitchFamily="34" charset="0"/>
              </a:rPr>
              <a:t>Moses said to Aaron, “Take a censer and put fire in it from the altar, put incense on it, and take it quickly to the congregation and make atonement for them; for wrath has gone out from the Lord. The plague has begun.”</a:t>
            </a:r>
          </a:p>
        </p:txBody>
      </p:sp>
    </p:spTree>
    <p:extLst>
      <p:ext uri="{BB962C8B-B14F-4D97-AF65-F5344CB8AC3E}">
        <p14:creationId xmlns:p14="http://schemas.microsoft.com/office/powerpoint/2010/main" val="85990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16:1-50】</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聚集攻擊摩西、亞倫，說：“你們擅自專權，全會衆個個既是聖潔，耶和華也在他們中間，你們爲什麽自高，超過耶和華的會衆呢？” </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gathered together against Moses and Aaron, and said to them, “You take too much upon yourselves, for all the congregation is holy, every one of them, and the Lord is among them. Why then do you exalt yourselves above the assembly of the Lord?”</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摩西聽見這話就俯伏在地，</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when Moses heard it, he fell on his face;</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對可拉和他一黨的人說：“到了早晨，耶和華必指示誰是屬祂的，誰是聖潔的，就叫誰親近祂；祂所揀選的是誰，必叫誰親近祂。</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he spoke to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Korah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and all his company, saying, “Tomorrow morning the Lord will show who is His and who is holy, and will cause him to come near to Him. That one whom He chooses He will cause to come near to Him.</a:t>
            </a:r>
          </a:p>
        </p:txBody>
      </p:sp>
    </p:spTree>
    <p:extLst>
      <p:ext uri="{BB962C8B-B14F-4D97-AF65-F5344CB8AC3E}">
        <p14:creationId xmlns:p14="http://schemas.microsoft.com/office/powerpoint/2010/main" val="342223652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16:1-50】</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47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亞倫照著摩西所說的拿來，跑到會中，不料，瘟疫在百姓中已經發作了。他就加上香，爲百姓贖罪。</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Aaron took it as Moses commanded, and ran into the midst of the assembly; and already the plague had begun among the people. So he put in the incense and made atonement for the people.</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48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他站在活人死人中間，瘟疫就止住了。</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he stood between the dead and the living; so the plague was stopped.</a:t>
            </a:r>
          </a:p>
        </p:txBody>
      </p:sp>
    </p:spTree>
    <p:extLst>
      <p:ext uri="{BB962C8B-B14F-4D97-AF65-F5344CB8AC3E}">
        <p14:creationId xmlns:p14="http://schemas.microsoft.com/office/powerpoint/2010/main" val="424809491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16:1-50】</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49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除了因可拉事情死的以外，遭瘟疫死的，共有一萬四千七百人。</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those who died in the plague were fourteen thousand seven hundred, besides those who died in the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Korah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incident.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50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亞倫回到會幕門口，到摩西那裏，瘟疫已經止住了</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Aaron returned to Moses at the door of the tabernacle of meeting, for the plague had stopped.</a:t>
            </a:r>
          </a:p>
        </p:txBody>
      </p:sp>
    </p:spTree>
    <p:extLst>
      <p:ext uri="{BB962C8B-B14F-4D97-AF65-F5344CB8AC3E}">
        <p14:creationId xmlns:p14="http://schemas.microsoft.com/office/powerpoint/2010/main" val="197690831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可拉，大玬，亞比蘭，叛逆、反叛摩西和亞倫（</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1-15</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457200" lvl="1" indent="0" algn="just">
              <a:lnSpc>
                <a:spcPct val="133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II</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神的榮耀顯現，若非摩西亞倫的禱告祈求，全會衆都被滅絕了（</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16-22</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457200" lvl="1" indent="0" algn="just">
              <a:lnSpc>
                <a:spcPct val="133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III</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神的判决：所有叛逆的人都被剪除。</a:t>
            </a:r>
          </a:p>
          <a:p>
            <a:pPr marL="457200" lvl="1" indent="0" algn="just">
              <a:lnSpc>
                <a:spcPct val="133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IV</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．以色列會衆再次發怨言（</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41-43</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104877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人的悖逆</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“絕望時”的悖逆</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衆首領的悖逆</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要取代摩西亞倫</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一再地悖逆</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01350919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摩西亞倫面對以色列人的悖逆</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近乎“絕望時”，依然苦苦勸誡悖逆的以色列的衆首領</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近乎“絕望時”，依然信靠（順服）神</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剛强地執行神的旨意（義怒）</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近乎</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“絕望（看不到</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以色列人有任何悔改的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可能）”，依然愛仇敵</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“站在死人活人中間”</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3957065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神的審判</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神的審判伴隨著神的榮耀</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保護神的僕人</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維護神僕人的地位</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紀念神的審判，警戒後人</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審判與寬容</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84956758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問題討論</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分享自己所經歷的近乎“絕望”的時刻以及自己當時的反應。經歷過這樣的經歷，自己對神的認識有怎樣的變化？</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分享自己的經歷：我經歷過神嚴厲的管教和警告嗎？又或是當時幷不知道是神的管教，過後才明白？</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55000" lnSpcReduction="20000"/>
          </a:bodyPr>
          <a:lstStyle/>
          <a:p>
            <a:pPr marL="0" indent="0" algn="just">
              <a:lnSpc>
                <a:spcPct val="133000"/>
              </a:lnSpc>
              <a:spcAft>
                <a:spcPts val="0"/>
              </a:spcAft>
              <a:buNone/>
            </a:pPr>
            <a:r>
              <a:rPr lang="en-US" altLang="zh-CN" sz="51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51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51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5100" b="1" u="sng" kern="100" dirty="0">
                <a:latin typeface="微软雅黑" panose="020B0503020204020204" pitchFamily="34" charset="-122"/>
                <a:ea typeface="微软雅黑" panose="020B0503020204020204" pitchFamily="34" charset="-122"/>
                <a:cs typeface="Calibri" panose="020F0502020204030204" pitchFamily="34" charset="0"/>
              </a:rPr>
              <a:t>16:1-50】</a:t>
            </a:r>
          </a:p>
          <a:p>
            <a:pPr marL="0" indent="0" algn="just">
              <a:lnSpc>
                <a:spcPct val="133000"/>
              </a:lnSpc>
              <a:spcAft>
                <a:spcPts val="0"/>
              </a:spcAft>
              <a:buNone/>
            </a:pPr>
            <a:r>
              <a:rPr lang="en-US" altLang="zh-CN" sz="4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4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可拉啊，你們要這樣行：你和你的一黨要拿香爐來。</a:t>
            </a:r>
            <a:endParaRPr lang="en-US" altLang="zh-CN" sz="4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4900" b="1" kern="100" dirty="0" smtClean="0">
                <a:latin typeface="微软雅黑" panose="020B0503020204020204" pitchFamily="34" charset="-122"/>
                <a:ea typeface="微软雅黑" panose="020B0503020204020204" pitchFamily="34" charset="-122"/>
                <a:cs typeface="Calibri" panose="020F0502020204030204" pitchFamily="34" charset="0"/>
              </a:rPr>
              <a:t>Do </a:t>
            </a:r>
            <a:r>
              <a:rPr lang="en-US" altLang="zh-CN" sz="4900" b="1" kern="100" dirty="0">
                <a:latin typeface="微软雅黑" panose="020B0503020204020204" pitchFamily="34" charset="-122"/>
                <a:ea typeface="微软雅黑" panose="020B0503020204020204" pitchFamily="34" charset="-122"/>
                <a:cs typeface="Calibri" panose="020F0502020204030204" pitchFamily="34" charset="0"/>
              </a:rPr>
              <a:t>this: Take censers, </a:t>
            </a:r>
            <a:r>
              <a:rPr lang="en-US" altLang="zh-CN" sz="4900" b="1" kern="100" dirty="0" err="1">
                <a:latin typeface="微软雅黑" panose="020B0503020204020204" pitchFamily="34" charset="-122"/>
                <a:ea typeface="微软雅黑" panose="020B0503020204020204" pitchFamily="34" charset="-122"/>
                <a:cs typeface="Calibri" panose="020F0502020204030204" pitchFamily="34" charset="0"/>
              </a:rPr>
              <a:t>Korah</a:t>
            </a:r>
            <a:r>
              <a:rPr lang="en-US" altLang="zh-CN" sz="4900" b="1" kern="100" dirty="0">
                <a:latin typeface="微软雅黑" panose="020B0503020204020204" pitchFamily="34" charset="-122"/>
                <a:ea typeface="微软雅黑" panose="020B0503020204020204" pitchFamily="34" charset="-122"/>
                <a:cs typeface="Calibri" panose="020F0502020204030204" pitchFamily="34" charset="0"/>
              </a:rPr>
              <a:t> and all your company;</a:t>
            </a:r>
          </a:p>
          <a:p>
            <a:pPr marL="0" indent="0" algn="just">
              <a:lnSpc>
                <a:spcPct val="133000"/>
              </a:lnSpc>
              <a:spcAft>
                <a:spcPts val="0"/>
              </a:spcAft>
              <a:buNone/>
            </a:pPr>
            <a:r>
              <a:rPr lang="en-US" altLang="zh-CN" sz="4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4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明日在耶和華面前，把火盛在爐中，把香放在其上。耶和華揀選誰，誰就爲聖潔。你們這利未的子孫擅自專權了。” </a:t>
            </a:r>
            <a:endParaRPr lang="en-US" altLang="zh-CN" sz="4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4900" b="1" kern="100" dirty="0" smtClean="0">
                <a:latin typeface="微软雅黑" panose="020B0503020204020204" pitchFamily="34" charset="-122"/>
                <a:ea typeface="微软雅黑" panose="020B0503020204020204" pitchFamily="34" charset="-122"/>
                <a:cs typeface="Calibri" panose="020F0502020204030204" pitchFamily="34" charset="0"/>
              </a:rPr>
              <a:t>put </a:t>
            </a:r>
            <a:r>
              <a:rPr lang="en-US" altLang="zh-CN" sz="4900" b="1" kern="100" dirty="0">
                <a:latin typeface="微软雅黑" panose="020B0503020204020204" pitchFamily="34" charset="-122"/>
                <a:ea typeface="微软雅黑" panose="020B0503020204020204" pitchFamily="34" charset="-122"/>
                <a:cs typeface="Calibri" panose="020F0502020204030204" pitchFamily="34" charset="0"/>
              </a:rPr>
              <a:t>fire in them and put incense in them before the Lord tomorrow, and it shall be that the man whom the Lord chooses is the holy one. You take too much upon yourselves, you sons of Levi!”</a:t>
            </a:r>
          </a:p>
          <a:p>
            <a:pPr marL="0" indent="0" algn="just">
              <a:lnSpc>
                <a:spcPct val="133000"/>
              </a:lnSpc>
              <a:spcAft>
                <a:spcPts val="0"/>
              </a:spcAft>
              <a:buNone/>
            </a:pPr>
            <a:r>
              <a:rPr lang="en-US" altLang="zh-CN" sz="4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4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摩西又對可拉說：“利未的子孫哪，你們聽我說：</a:t>
            </a:r>
            <a:endParaRPr lang="en-US" altLang="zh-CN" sz="4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49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4900" b="1" kern="100" dirty="0">
                <a:latin typeface="微软雅黑" panose="020B0503020204020204" pitchFamily="34" charset="-122"/>
                <a:ea typeface="微软雅黑" panose="020B0503020204020204" pitchFamily="34" charset="-122"/>
                <a:cs typeface="Calibri" panose="020F0502020204030204" pitchFamily="34" charset="0"/>
              </a:rPr>
              <a:t>Moses said to </a:t>
            </a:r>
            <a:r>
              <a:rPr lang="en-US" altLang="zh-CN" sz="4900" b="1" kern="100" dirty="0" err="1">
                <a:latin typeface="微软雅黑" panose="020B0503020204020204" pitchFamily="34" charset="-122"/>
                <a:ea typeface="微软雅黑" panose="020B0503020204020204" pitchFamily="34" charset="-122"/>
                <a:cs typeface="Calibri" panose="020F0502020204030204" pitchFamily="34" charset="0"/>
              </a:rPr>
              <a:t>Korah</a:t>
            </a:r>
            <a:r>
              <a:rPr lang="en-US" altLang="zh-CN" sz="4900" b="1" kern="100" dirty="0">
                <a:latin typeface="微软雅黑" panose="020B0503020204020204" pitchFamily="34" charset="-122"/>
                <a:ea typeface="微软雅黑" panose="020B0503020204020204" pitchFamily="34" charset="-122"/>
                <a:cs typeface="Calibri" panose="020F0502020204030204" pitchFamily="34" charset="0"/>
              </a:rPr>
              <a:t>, “Hear now, you sons of Levi:</a:t>
            </a:r>
          </a:p>
        </p:txBody>
      </p:sp>
    </p:spTree>
    <p:extLst>
      <p:ext uri="{BB962C8B-B14F-4D97-AF65-F5344CB8AC3E}">
        <p14:creationId xmlns:p14="http://schemas.microsoft.com/office/powerpoint/2010/main" val="33313749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16:1-50】</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以色列的　神從以色列會中將你們分別出來，使你們親近祂，辦耶和華帳幕的事，幷站在會衆面前替他們當差。</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Is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it a small thing to you that the God of Israel has separated you from the congregation of Israel, to bring you near to Himself, to do the work of the tabernacle of the Lord, and to stand before the congregation to serve them;</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耶和華又使你和你一切弟兄利未的子孫一同親近祂，這豈爲小事？你們還要求祭司的職任嗎？</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that He has brought you near to Himself, you and all your brethren, the sons of Levi, with you? And are you seeking the priesthood also?</a:t>
            </a:r>
          </a:p>
        </p:txBody>
      </p:sp>
    </p:spTree>
    <p:extLst>
      <p:ext uri="{BB962C8B-B14F-4D97-AF65-F5344CB8AC3E}">
        <p14:creationId xmlns:p14="http://schemas.microsoft.com/office/powerpoint/2010/main" val="12653917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16:1-50】</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你和你一黨的人聚集，是要攻擊耶和華。亞倫算什麽，你們竟向祂發怨言呢？”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you and all your company are gathered together against the Lord. And what is Aaron that you complain against him?”</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摩西打發人去召以利押的兒子大坍、亞比蘭。他們說：“我們不上去！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Moses sent to call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Dathan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Abiram</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sons of Eliab, but they said, “We will not come up</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你將我們從流奶與蜜之地領上來，要在曠野殺我們，這豈爲小事？你還要自立爲王轄管我們嗎？  </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Is it a small thing that you have brought us up out of a land flowing with milk and honey, to kill us in the wilderness, that you should keep acting like a prince over us?</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7886416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16:1-50】</a:t>
            </a:r>
          </a:p>
          <a:p>
            <a:pPr marL="0" indent="0" algn="just">
              <a:lnSpc>
                <a:spcPct val="133000"/>
              </a:lnSpc>
              <a:spcAft>
                <a:spcPts val="0"/>
              </a:spcAft>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幷且你沒有將我們領到流奶與蜜之地，也沒有把田地和葡萄園給我們爲業。難道你要剜這些人的眼睛嗎？我們不上去！”</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Moreover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you have not brought us into a land flowing with milk and honey, nor given us inheritance of fields and vineyards. Will you put out the eyes of these men? We will not come up!”</a:t>
            </a:r>
          </a:p>
          <a:p>
            <a:pPr marL="0" indent="0" algn="just">
              <a:lnSpc>
                <a:spcPct val="133000"/>
              </a:lnSpc>
              <a:spcAft>
                <a:spcPts val="0"/>
              </a:spcAft>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摩西就甚發怒，對耶和華說：“求你不要享受他們的供物，我幷沒有奪過他們一匹驢，也沒有害過他們一個人。”</a:t>
            </a:r>
          </a:p>
          <a:p>
            <a:pPr marL="0" indent="0" algn="just">
              <a:lnSpc>
                <a:spcPct val="120000"/>
              </a:lnSpc>
              <a:spcAft>
                <a:spcPts val="0"/>
              </a:spcAft>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Moses was very angry, and said to the Lord, “Do not respect their offering. I have not taken one donkey from them, nor have I hurt one of them.”</a:t>
            </a:r>
          </a:p>
        </p:txBody>
      </p:sp>
    </p:spTree>
    <p:extLst>
      <p:ext uri="{BB962C8B-B14F-4D97-AF65-F5344CB8AC3E}">
        <p14:creationId xmlns:p14="http://schemas.microsoft.com/office/powerpoint/2010/main" val="29484995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16:1-50】</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摩西對可拉說：“明天你和你一黨的人幷亞倫，都要站在耶和華面前。</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Moses said to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Korah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“Tomorrow, you and all your company be present before the Lord—you and they, as well as Aaron.</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各人要拿一個香爐，共二百五十個，把香放在上面，到耶和華面前。你和亞倫，也各拿自己的香爐。” </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Let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each take his censer and put incense in it, and each of you bring his censer before the Lord, two hundred and fifty censers; both you and Aaron, each with his censer.”</a:t>
            </a:r>
          </a:p>
        </p:txBody>
      </p:sp>
    </p:spTree>
    <p:extLst>
      <p:ext uri="{BB962C8B-B14F-4D97-AF65-F5344CB8AC3E}">
        <p14:creationId xmlns:p14="http://schemas.microsoft.com/office/powerpoint/2010/main" val="3664429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16:1-50】</a:t>
            </a:r>
          </a:p>
          <a:p>
            <a:pPr marL="0" indent="0" algn="just">
              <a:lnSpc>
                <a:spcPct val="133000"/>
              </a:lnSpc>
              <a:spcAft>
                <a:spcPts val="0"/>
              </a:spcAft>
              <a:buNone/>
            </a:pPr>
            <a:r>
              <a:rPr lang="en-US" altLang="zh-CN" sz="4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4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于是他們各人拿一個香爐，盛上火，加上香，同摩西、亞倫站在會幕門前。</a:t>
            </a:r>
            <a:endParaRPr lang="en-US" altLang="zh-CN" sz="4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42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4200" b="1" kern="100" dirty="0">
                <a:latin typeface="微软雅黑" panose="020B0503020204020204" pitchFamily="34" charset="-122"/>
                <a:ea typeface="微软雅黑" panose="020B0503020204020204" pitchFamily="34" charset="-122"/>
                <a:cs typeface="Calibri" panose="020F0502020204030204" pitchFamily="34" charset="0"/>
              </a:rPr>
              <a:t>every man took his censer, put fire in it, laid incense on it, and stood at the door of the tabernacle of meeting with Moses and Aaron.</a:t>
            </a:r>
          </a:p>
          <a:p>
            <a:pPr marL="0" indent="0" algn="just">
              <a:lnSpc>
                <a:spcPct val="133000"/>
              </a:lnSpc>
              <a:spcAft>
                <a:spcPts val="0"/>
              </a:spcAft>
              <a:buNone/>
            </a:pPr>
            <a:r>
              <a:rPr lang="en-US" altLang="zh-CN" sz="4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4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可拉招聚全會衆到會幕門前，要攻擊摩西、亞倫，耶和華的榮光就向全會衆顯現。</a:t>
            </a:r>
            <a:endParaRPr lang="en-US" altLang="zh-CN" sz="4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4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200" b="1" kern="100" dirty="0" err="1">
                <a:latin typeface="微软雅黑" panose="020B0503020204020204" pitchFamily="34" charset="-122"/>
                <a:ea typeface="微软雅黑" panose="020B0503020204020204" pitchFamily="34" charset="-122"/>
                <a:cs typeface="Calibri" panose="020F0502020204030204" pitchFamily="34" charset="0"/>
              </a:rPr>
              <a:t>Korah</a:t>
            </a:r>
            <a:r>
              <a:rPr lang="en-US" altLang="zh-CN" sz="4200" b="1" kern="100" dirty="0">
                <a:latin typeface="微软雅黑" panose="020B0503020204020204" pitchFamily="34" charset="-122"/>
                <a:ea typeface="微软雅黑" panose="020B0503020204020204" pitchFamily="34" charset="-122"/>
                <a:cs typeface="Calibri" panose="020F0502020204030204" pitchFamily="34" charset="0"/>
              </a:rPr>
              <a:t> gathered all the congregation against them at the door of the tabernacle of meeting. Then the glory of the Lord appeared to all the congregation.</a:t>
            </a:r>
          </a:p>
          <a:p>
            <a:pPr marL="0" indent="0" algn="just">
              <a:lnSpc>
                <a:spcPct val="133000"/>
              </a:lnSpc>
              <a:spcAft>
                <a:spcPts val="0"/>
              </a:spcAft>
              <a:buNone/>
            </a:pPr>
            <a:r>
              <a:rPr lang="en-US" altLang="zh-CN" sz="4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4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耶和華曉諭摩西、亞倫說：</a:t>
            </a:r>
            <a:endParaRPr lang="en-US" altLang="zh-CN" sz="4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4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200" b="1" kern="100" dirty="0">
                <a:latin typeface="微软雅黑" panose="020B0503020204020204" pitchFamily="34" charset="-122"/>
                <a:ea typeface="微软雅黑" panose="020B0503020204020204" pitchFamily="34" charset="-122"/>
                <a:cs typeface="Calibri" panose="020F0502020204030204" pitchFamily="34" charset="0"/>
              </a:rPr>
              <a:t>the Lord spoke to Moses and Aaron, saying,</a:t>
            </a:r>
          </a:p>
        </p:txBody>
      </p:sp>
    </p:spTree>
    <p:extLst>
      <p:ext uri="{BB962C8B-B14F-4D97-AF65-F5344CB8AC3E}">
        <p14:creationId xmlns:p14="http://schemas.microsoft.com/office/powerpoint/2010/main" val="22870678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16:1-50】</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你們離開這會衆，我好在轉眼之間把他們滅絕。”</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Separate yourselves from among this congregation, that I may consume them in a moment.”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摩西、亞倫就俯伏在地，說：“神，萬人之靈的神啊！一人犯罪，你就要向全會衆發怒嗎？” </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they fell on their faces, and said, “O God, the God of the spirits of all flesh, shall one man sin, and You be angry with all the congregation?”</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耶和華曉諭摩西說： </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spoke to Moses, saying,</a:t>
            </a:r>
          </a:p>
        </p:txBody>
      </p:sp>
    </p:spTree>
    <p:extLst>
      <p:ext uri="{BB962C8B-B14F-4D97-AF65-F5344CB8AC3E}">
        <p14:creationId xmlns:p14="http://schemas.microsoft.com/office/powerpoint/2010/main" val="323832931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10146</TotalTime>
  <Words>3228</Words>
  <Application>Microsoft Office PowerPoint</Application>
  <PresentationFormat>全屏显示(4:3)</PresentationFormat>
  <Paragraphs>143</Paragraphs>
  <Slides>26</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26</vt:i4>
      </vt:variant>
    </vt:vector>
  </HeadingPairs>
  <TitlesOfParts>
    <vt:vector size="33"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1110</cp:revision>
  <dcterms:created xsi:type="dcterms:W3CDTF">2014-02-25T17:54:08Z</dcterms:created>
  <dcterms:modified xsi:type="dcterms:W3CDTF">2020-11-20T22:39:11Z</dcterms:modified>
</cp:coreProperties>
</file>