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84" r:id="rId1"/>
  </p:sldMasterIdLst>
  <p:notesMasterIdLst>
    <p:notesMasterId r:id="rId12"/>
  </p:notesMasterIdLst>
  <p:handoutMasterIdLst>
    <p:handoutMasterId r:id="rId13"/>
  </p:handoutMasterIdLst>
  <p:sldIdLst>
    <p:sldId id="1956" r:id="rId2"/>
    <p:sldId id="2726" r:id="rId3"/>
    <p:sldId id="2727" r:id="rId4"/>
    <p:sldId id="2738" r:id="rId5"/>
    <p:sldId id="2739" r:id="rId6"/>
    <p:sldId id="2740" r:id="rId7"/>
    <p:sldId id="2741" r:id="rId8"/>
    <p:sldId id="2728" r:id="rId9"/>
    <p:sldId id="2742" r:id="rId10"/>
    <p:sldId id="1098" r:id="rId11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4565" autoAdjust="0"/>
    <p:restoredTop sz="94660"/>
  </p:normalViewPr>
  <p:slideViewPr>
    <p:cSldViewPr>
      <p:cViewPr varScale="1">
        <p:scale>
          <a:sx n="69" d="100"/>
          <a:sy n="69" d="100"/>
        </p:scale>
        <p:origin x="120" y="101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FF88A4-DA15-44AE-9ACB-2C0F00349ACB}" type="datetimeFigureOut">
              <a:rPr lang="zh-CN" altLang="en-US"/>
              <a:pPr>
                <a:defRPr/>
              </a:pPr>
              <a:t>2021/5/28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FEFF22-6FBB-4B82-B223-80991887E2F0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28349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25422E-ADD0-4F91-A41D-C1A34FECA782}" type="datetimeFigureOut">
              <a:rPr lang="zh-CN" altLang="en-US"/>
              <a:pPr>
                <a:defRPr/>
              </a:pPr>
              <a:t>2021/5/28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 smtClean="0"/>
              <a:t>按一下此處編輯母版文本樣式</a:t>
            </a:r>
            <a:endParaRPr lang="zh-CN" altLang="en-US" smtClean="0"/>
          </a:p>
          <a:p>
            <a:pPr lvl="1"/>
            <a:r>
              <a:rPr lang="zh-CN" altLang="en-US" smtClean="0"/>
              <a:t>第二級</a:t>
            </a:r>
          </a:p>
          <a:p>
            <a:pPr lvl="2"/>
            <a:r>
              <a:rPr lang="zh-CN" altLang="en-US" smtClean="0"/>
              <a:t>第三級</a:t>
            </a:r>
          </a:p>
          <a:p>
            <a:pPr lvl="3"/>
            <a:r>
              <a:rPr lang="zh-CN" altLang="en-US" smtClean="0"/>
              <a:t>第四級</a:t>
            </a:r>
          </a:p>
          <a:p>
            <a:pPr lvl="4"/>
            <a:r>
              <a:rPr lang="zh-CN" altLang="en-US" smtClean="0"/>
              <a:t>第五級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B4920C-7358-4336-83CC-4FE3C101A02B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38085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2021/5/28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5413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2021/5/28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48422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2021/5/28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21128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2021/5/28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50342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2021/5/28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54254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2021/5/28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84364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2021/5/28</a:t>
            </a:fld>
            <a:endParaRPr lang="zh-CN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16343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2021/5/28</a:t>
            </a:fld>
            <a:endParaRPr lang="zh-CN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71924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2021/5/28</a:t>
            </a:fld>
            <a:endParaRPr lang="zh-CN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77898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2021/5/28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36093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2021/5/28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31748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0"/>
              </a:schemeClr>
            </a:gs>
            <a:gs pos="48000">
              <a:schemeClr val="accent5">
                <a:lumMod val="50000"/>
              </a:schemeClr>
            </a:gs>
            <a:gs pos="69000">
              <a:schemeClr val="accent5">
                <a:lumMod val="50000"/>
              </a:schemeClr>
            </a:gs>
            <a:gs pos="97000">
              <a:schemeClr val="accent5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2021/5/28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883358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zh-CN" altLang="en-US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民數記回顧</a:t>
            </a:r>
            <a:endParaRPr lang="en-US" altLang="zh-CN" sz="32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endParaRPr lang="zh-CN" altLang="en-US" sz="32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zh-CN" altLang="en-US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兩次數點人數</a:t>
            </a:r>
            <a:endParaRPr lang="en-US" altLang="zh-CN" sz="32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endParaRPr lang="zh-CN" altLang="en-US" sz="32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</a:t>
            </a:r>
            <a:r>
              <a:rPr lang="zh-CN" altLang="en-US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“在曠野”（曠野漂流記）</a:t>
            </a:r>
            <a:endParaRPr lang="zh-CN" altLang="en-US" sz="32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6866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分享討論</a:t>
            </a:r>
            <a:endParaRPr lang="en-US" altLang="zh-CN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12000"/>
              </a:lnSpc>
              <a:spcAft>
                <a:spcPts val="0"/>
              </a:spcAft>
              <a:buAutoNum type="arabicParenR"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爲何神一再數點以色列人？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12000"/>
              </a:lnSpc>
              <a:spcAft>
                <a:spcPts val="0"/>
              </a:spcAft>
              <a:buAutoNum type="arabicParenR"/>
            </a:pPr>
            <a:endParaRPr lang="en-US" altLang="zh-CN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12000"/>
              </a:lnSpc>
              <a:spcAft>
                <a:spcPts val="0"/>
              </a:spcAft>
              <a:buAutoNum type="arabicParenR"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分享民數記中給自己留下記憶深刻的事件？爲什麽？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12000"/>
              </a:lnSpc>
              <a:spcAft>
                <a:spcPts val="0"/>
              </a:spcAft>
              <a:buAutoNum type="arabicParenR"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12000"/>
              </a:lnSpc>
              <a:spcAft>
                <a:spcPts val="0"/>
              </a:spcAft>
              <a:buAutoNum type="arabicParenR"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分享民數記對于我們今天基督徒的意義？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9513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zh-CN" altLang="en-US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兩次數點人數</a:t>
            </a:r>
            <a:endParaRPr lang="en-US" altLang="zh-CN" sz="32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endParaRPr lang="en-US" altLang="zh-CN" sz="32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7115133"/>
              </p:ext>
            </p:extLst>
          </p:nvPr>
        </p:nvGraphicFramePr>
        <p:xfrm>
          <a:off x="107504" y="692696"/>
          <a:ext cx="8928992" cy="538162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64296"/>
                <a:gridCol w="2520280"/>
                <a:gridCol w="3744416"/>
              </a:tblGrid>
              <a:tr h="1800200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2800" b="1" kern="0" dirty="0" smtClean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 </a:t>
                      </a:r>
                      <a:r>
                        <a:rPr lang="zh-CN" sz="2800" b="1" kern="0" dirty="0" smtClean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舊的</a:t>
                      </a:r>
                      <a:r>
                        <a:rPr lang="zh-CN" sz="2800" b="1" kern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一代 </a:t>
                      </a:r>
                      <a:endParaRPr lang="en-US" altLang="zh-CN" sz="2800" b="1" kern="0" dirty="0" smtClean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800" b="1" kern="0" dirty="0" smtClean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(</a:t>
                      </a:r>
                      <a:r>
                        <a:rPr lang="zh-CN" sz="2800" b="1" kern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西乃至加底斯</a:t>
                      </a:r>
                      <a:r>
                        <a:rPr lang="en-US" sz="2800" b="1" kern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)</a:t>
                      </a:r>
                      <a:endParaRPr lang="zh-CN" sz="2800" b="1" kern="1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800" b="1" kern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 (</a:t>
                      </a:r>
                      <a:r>
                        <a:rPr lang="zh-CN" sz="2800" b="1" kern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一～十四</a:t>
                      </a:r>
                      <a:r>
                        <a:rPr lang="en-US" sz="2800" b="1" kern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)</a:t>
                      </a:r>
                      <a:endParaRPr lang="zh-CN" sz="2800" b="1" kern="1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2800" b="1" kern="0" dirty="0" smtClean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   </a:t>
                      </a:r>
                      <a:r>
                        <a:rPr lang="zh-CN" sz="2800" b="1" kern="0" dirty="0" smtClean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過渡時期</a:t>
                      </a:r>
                      <a:endParaRPr lang="en-US" altLang="zh-CN" sz="2800" b="1" kern="0" dirty="0" smtClean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800" b="1" kern="0" dirty="0" smtClean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 (</a:t>
                      </a:r>
                      <a:r>
                        <a:rPr lang="zh-CN" sz="2800" b="1" kern="0" dirty="0" smtClean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曠野生涯</a:t>
                      </a:r>
                      <a:r>
                        <a:rPr lang="en-US" sz="2800" b="1" kern="0" dirty="0" smtClean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)</a:t>
                      </a:r>
                      <a:endParaRPr lang="zh-CN" sz="2800" b="1" kern="1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800" b="1" kern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   (</a:t>
                      </a:r>
                      <a:r>
                        <a:rPr lang="zh-CN" sz="2800" b="1" kern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十五～廿</a:t>
                      </a:r>
                      <a:r>
                        <a:rPr lang="en-US" sz="2800" b="1" kern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)</a:t>
                      </a:r>
                      <a:endParaRPr lang="zh-CN" sz="2800" b="1" kern="1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800" b="1" kern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zh-CN" sz="2800" b="1" kern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新的</a:t>
                      </a:r>
                      <a:r>
                        <a:rPr lang="zh-CN" sz="2800" b="1" kern="0" dirty="0" smtClean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一代</a:t>
                      </a:r>
                      <a:endParaRPr lang="en-US" altLang="zh-CN" sz="2800" b="1" kern="0" dirty="0" smtClean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zh-CN" sz="2800" b="1" kern="0" dirty="0" smtClean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US" sz="2800" b="1" kern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(</a:t>
                      </a:r>
                      <a:r>
                        <a:rPr lang="zh-CN" sz="2800" b="1" kern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加低斯至摩押</a:t>
                      </a:r>
                      <a:r>
                        <a:rPr lang="en-US" sz="2800" b="1" kern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)</a:t>
                      </a:r>
                      <a:endParaRPr lang="zh-CN" sz="2800" b="1" kern="1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800" b="1" kern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     (</a:t>
                      </a:r>
                      <a:r>
                        <a:rPr lang="zh-CN" sz="2800" b="1" kern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廿一～卅六</a:t>
                      </a:r>
                      <a:r>
                        <a:rPr lang="en-US" sz="2800" b="1" kern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)</a:t>
                      </a:r>
                      <a:endParaRPr lang="zh-CN" sz="2800" b="1" kern="1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</a:tr>
              <a:tr h="3581423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800" b="1" kern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 </a:t>
                      </a:r>
                      <a:r>
                        <a:rPr lang="zh-CN" sz="2800" b="1" kern="0" dirty="0" smtClean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數 點</a:t>
                      </a:r>
                      <a:r>
                        <a:rPr lang="en-US" sz="2800" b="1" kern="0" dirty="0" smtClean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800" b="1" kern="0" dirty="0" smtClean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 </a:t>
                      </a:r>
                      <a:r>
                        <a:rPr lang="en-US" sz="2800" b="1" kern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(</a:t>
                      </a:r>
                      <a:r>
                        <a:rPr lang="zh-CN" sz="2800" b="1" kern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一～四</a:t>
                      </a:r>
                      <a:r>
                        <a:rPr lang="en-US" sz="2800" b="1" kern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) </a:t>
                      </a:r>
                      <a:endParaRPr lang="zh-CN" sz="2800" b="1" kern="1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800" b="1" kern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zh-CN" sz="2800" b="1" kern="0" dirty="0" smtClean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訓</a:t>
                      </a:r>
                      <a:r>
                        <a:rPr lang="en-US" sz="2800" b="1" kern="0" dirty="0" smtClean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 </a:t>
                      </a:r>
                      <a:r>
                        <a:rPr lang="zh-CN" sz="2800" b="1" kern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令 </a:t>
                      </a:r>
                      <a:r>
                        <a:rPr lang="en-US" sz="2800" b="1" kern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endParaRPr lang="en-US" sz="2800" b="1" kern="0" dirty="0" smtClean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800" b="1" kern="0" dirty="0" smtClean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US" sz="2800" b="1" kern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(</a:t>
                      </a:r>
                      <a:r>
                        <a:rPr lang="zh-CN" sz="2800" b="1" kern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五～九</a:t>
                      </a:r>
                      <a:r>
                        <a:rPr lang="en-US" sz="2800" b="1" kern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) </a:t>
                      </a:r>
                      <a:endParaRPr lang="zh-CN" sz="2800" b="1" kern="1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indent="133350"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zh-CN" sz="2800" b="1" kern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起</a:t>
                      </a:r>
                      <a:r>
                        <a:rPr lang="en-US" sz="2800" b="1" kern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 </a:t>
                      </a:r>
                      <a:r>
                        <a:rPr lang="zh-CN" sz="2800" b="1" kern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行 </a:t>
                      </a:r>
                      <a:r>
                        <a:rPr lang="en-US" sz="2800" b="1" kern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endParaRPr lang="en-US" sz="2800" b="1" kern="0" dirty="0" smtClean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indent="133350"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800" b="1" kern="0" dirty="0" smtClean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US" sz="2800" b="1" kern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(</a:t>
                      </a:r>
                      <a:r>
                        <a:rPr lang="zh-CN" sz="2800" b="1" kern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十～十四</a:t>
                      </a:r>
                      <a:r>
                        <a:rPr lang="en-US" sz="2800" b="1" kern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)</a:t>
                      </a:r>
                      <a:endParaRPr lang="zh-CN" sz="2800" b="1" kern="1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800" b="1" kern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 </a:t>
                      </a:r>
                      <a:endParaRPr lang="zh-CN" sz="2800" b="1" kern="1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800" b="1" kern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       </a:t>
                      </a:r>
                      <a:r>
                        <a:rPr lang="zh-CN" sz="2800" b="1" kern="0" dirty="0" smtClean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飄</a:t>
                      </a:r>
                      <a:r>
                        <a:rPr lang="en-US" sz="2800" b="1" kern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 </a:t>
                      </a:r>
                      <a:endParaRPr lang="zh-CN" sz="2800" b="1" kern="1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800" b="1" kern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       </a:t>
                      </a:r>
                      <a:r>
                        <a:rPr lang="zh-CN" sz="2800" b="1" kern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流</a:t>
                      </a:r>
                      <a:endParaRPr lang="zh-CN" sz="2800" b="1" kern="1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800" b="1" kern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zh-CN" sz="2800" b="1" kern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新的旅程 </a:t>
                      </a:r>
                      <a:endParaRPr lang="en-US" altLang="zh-CN" sz="2800" b="1" kern="0" dirty="0" smtClean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800" b="1" kern="0" dirty="0" smtClean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 (</a:t>
                      </a:r>
                      <a:r>
                        <a:rPr lang="zh-CN" sz="2800" b="1" kern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廿一～廿五</a:t>
                      </a:r>
                      <a:r>
                        <a:rPr lang="en-US" sz="2800" b="1" kern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) </a:t>
                      </a:r>
                      <a:endParaRPr lang="zh-CN" sz="2800" b="1" kern="1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800" b="1" kern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zh-CN" sz="2800" b="1" kern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新</a:t>
                      </a:r>
                      <a:r>
                        <a:rPr lang="zh-CN" sz="2800" b="1" kern="0" dirty="0" smtClean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的數點</a:t>
                      </a:r>
                      <a:endParaRPr lang="en-US" altLang="zh-CN" sz="2800" b="1" kern="0" dirty="0" smtClean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800" b="1" kern="0" dirty="0" smtClean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 </a:t>
                      </a:r>
                      <a:r>
                        <a:rPr lang="en-US" sz="2800" b="1" kern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(</a:t>
                      </a:r>
                      <a:r>
                        <a:rPr lang="zh-CN" sz="2800" b="1" kern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廿六～廿七</a:t>
                      </a:r>
                      <a:r>
                        <a:rPr lang="en-US" sz="2800" b="1" kern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) </a:t>
                      </a:r>
                      <a:endParaRPr lang="zh-CN" sz="2800" b="1" kern="1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800" b="1" kern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zh-CN" sz="2800" b="1" kern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新</a:t>
                      </a:r>
                      <a:r>
                        <a:rPr lang="zh-CN" sz="2800" b="1" kern="0" dirty="0" smtClean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的訓令</a:t>
                      </a:r>
                      <a:endParaRPr lang="en-US" altLang="zh-CN" sz="2800" b="1" kern="0" dirty="0" smtClean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zh-CN" sz="2800" b="1" kern="0" dirty="0" smtClean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US" sz="2800" b="1" kern="0" dirty="0" smtClean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US" sz="2800" b="1" kern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(</a:t>
                      </a:r>
                      <a:r>
                        <a:rPr lang="zh-CN" sz="2800" b="1" kern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廿八～卅六</a:t>
                      </a:r>
                      <a:r>
                        <a:rPr lang="en-US" sz="2800" b="1" kern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)</a:t>
                      </a:r>
                      <a:endParaRPr lang="zh-CN" sz="2800" b="1" kern="1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4169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“在曠野”</a:t>
            </a:r>
            <a:endParaRPr lang="en-US" altLang="zh-CN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endParaRPr lang="zh-CN" altLang="en-US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神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的嚴厲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神的恩慈</a:t>
            </a:r>
          </a:p>
        </p:txBody>
      </p:sp>
    </p:spTree>
    <p:extLst>
      <p:ext uri="{BB962C8B-B14F-4D97-AF65-F5344CB8AC3E}">
        <p14:creationId xmlns:p14="http://schemas.microsoft.com/office/powerpoint/2010/main" val="336586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林前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1Cor 10:5-12】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 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但他們中間，多半是　神不喜歡的人，所以在曠野倒斃。</a:t>
            </a:r>
            <a:endParaRPr lang="en-US" altLang="zh-CN" sz="36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altLang="zh-CN" sz="34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But </a:t>
            </a:r>
            <a:r>
              <a:rPr lang="en-US" altLang="zh-CN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with most of them God was not well pleased, for their bodies were scattered in the wilderness.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 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這些事都是我們的鑒戒，叫我們不要貪戀惡事，像他們那樣貪戀的；</a:t>
            </a:r>
            <a:endParaRPr lang="en-US" altLang="zh-CN" sz="36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Now </a:t>
            </a:r>
            <a:r>
              <a:rPr lang="en-US" altLang="zh-CN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these things became our examples, to the intent that we should not lust after evil things as they also lusted</a:t>
            </a:r>
            <a:r>
              <a:rPr lang="en-US" altLang="zh-CN" sz="34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.</a:t>
            </a:r>
            <a:endParaRPr lang="en-US" altLang="zh-CN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2931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林前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1Cor 10:5-12】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7 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也不要拜偶像，像他們有人拜的。如經上所記：“百姓坐下吃喝，起來玩耍。” </a:t>
            </a:r>
            <a:endParaRPr lang="en-US" altLang="zh-CN" sz="36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altLang="zh-CN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And 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do not become idolaters as were some of them. As it is written, “The people sat down to eat and drink, and rose up to play.”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8 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我們也不要行奸淫，像他們有人行的，一天就倒斃了二萬三千人； </a:t>
            </a:r>
            <a:endParaRPr lang="en-US" altLang="zh-CN" sz="36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Nor 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let us commit sexual immorality, as some of them did, and in one day twenty-three thousand fell</a:t>
            </a:r>
            <a:r>
              <a:rPr lang="en-US" altLang="zh-CN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;</a:t>
            </a:r>
            <a:endParaRPr lang="en-US" altLang="zh-CN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8088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林前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1Cor 10:5-12】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9 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也不要試探主（“主”有古卷作“基督”），像他們有人試探的，就被蛇所滅；</a:t>
            </a:r>
            <a:endParaRPr lang="en-US" altLang="zh-CN" sz="36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altLang="zh-CN" sz="34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nor </a:t>
            </a:r>
            <a:r>
              <a:rPr lang="en-US" altLang="zh-CN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let us tempt Christ, as some of them also tempted, and were destroyed by serpents;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10 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你們也不要發怨言，像他們有發怨言的，就被滅命的所滅。</a:t>
            </a:r>
            <a:endParaRPr lang="en-US" altLang="zh-CN" sz="36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altLang="zh-CN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nor </a:t>
            </a:r>
            <a:r>
              <a:rPr lang="en-US" altLang="zh-CN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complain, as some of them also complained, and were destroyed by the destroyer</a:t>
            </a:r>
            <a:r>
              <a:rPr lang="en-US" altLang="zh-CN" sz="34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.</a:t>
            </a:r>
            <a:endParaRPr lang="en-US" altLang="zh-CN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6759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林前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1Cor 10:5-12】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11 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他們遭遇這些事都要作爲鑒戒，幷且寫在經上，正是警戒我們這末世的人。</a:t>
            </a:r>
            <a:endParaRPr lang="en-US" altLang="zh-CN" sz="36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Now 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all these things happened to them as examples, and they were written for our admonition, upon whom the ends of the ages have come.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12 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所以，自己以爲站得穩的，須要謹慎，免得跌倒。 </a:t>
            </a:r>
            <a:endParaRPr lang="en-US" altLang="zh-CN" sz="36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4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Therefore </a:t>
            </a:r>
            <a:r>
              <a:rPr lang="en-US" altLang="zh-CN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let him who thinks he stands take heed lest he fall.</a:t>
            </a:r>
          </a:p>
        </p:txBody>
      </p:sp>
    </p:spTree>
    <p:extLst>
      <p:ext uri="{BB962C8B-B14F-4D97-AF65-F5344CB8AC3E}">
        <p14:creationId xmlns:p14="http://schemas.microsoft.com/office/powerpoint/2010/main" val="3664746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重要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事件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他備拉怨言（抱怨沒有肉吃）（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11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章）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米利暗毁謗摩西（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12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章）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報惡信的探子（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13-14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章）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用石頭打死違背安息日的人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（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15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章）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可拉一黨的背叛（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16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章）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亞倫的杖（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17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章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在加低斯的抱怨，摩西兩次擊打磐石（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20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章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6551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重要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事件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以色列人抱怨，火蛇與銅蛇（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21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章）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貪愛錢財的巴蘭（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22-24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章）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以色列人與摩押女子淫亂，神降下瘟疫（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25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章）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西羅非哈的女兒們得分産業（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27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，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36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章）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以色列人私留米甸婦人（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31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章）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設立逃城（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35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章）</a:t>
            </a:r>
          </a:p>
        </p:txBody>
      </p:sp>
    </p:spTree>
    <p:extLst>
      <p:ext uri="{BB962C8B-B14F-4D97-AF65-F5344CB8AC3E}">
        <p14:creationId xmlns:p14="http://schemas.microsoft.com/office/powerpoint/2010/main" val="1831536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12190</TotalTime>
  <Words>444</Words>
  <Application>Microsoft Office PowerPoint</Application>
  <PresentationFormat>全屏显示(4:3)</PresentationFormat>
  <Paragraphs>76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8" baseType="lpstr">
      <vt:lpstr>新細明體</vt:lpstr>
      <vt:lpstr>宋体</vt:lpstr>
      <vt:lpstr>微软雅黑</vt:lpstr>
      <vt:lpstr>Arial</vt:lpstr>
      <vt:lpstr>Calibri</vt:lpstr>
      <vt:lpstr>Calibri Light</vt:lpstr>
      <vt:lpstr>Times New Roman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Windows 用户</dc:creator>
  <cp:lastModifiedBy>Barnabas Feng</cp:lastModifiedBy>
  <cp:revision>1257</cp:revision>
  <dcterms:created xsi:type="dcterms:W3CDTF">2014-02-25T17:54:08Z</dcterms:created>
  <dcterms:modified xsi:type="dcterms:W3CDTF">2021-05-28T21:03:10Z</dcterms:modified>
</cp:coreProperties>
</file>