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2866" r:id="rId2"/>
    <p:sldId id="3410" r:id="rId3"/>
    <p:sldId id="3411" r:id="rId4"/>
    <p:sldId id="3412" r:id="rId5"/>
    <p:sldId id="3413" r:id="rId6"/>
    <p:sldId id="3414" r:id="rId7"/>
    <p:sldId id="3415" r:id="rId8"/>
    <p:sldId id="3416" r:id="rId9"/>
    <p:sldId id="3417" r:id="rId10"/>
    <p:sldId id="3418" r:id="rId11"/>
    <p:sldId id="3419" r:id="rId12"/>
    <p:sldId id="3420" r:id="rId13"/>
    <p:sldId id="3421" r:id="rId14"/>
    <p:sldId id="3422" r:id="rId15"/>
    <p:sldId id="3423" r:id="rId16"/>
    <p:sldId id="3424" r:id="rId17"/>
    <p:sldId id="3425" r:id="rId18"/>
    <p:sldId id="3427" r:id="rId19"/>
    <p:sldId id="2916" r:id="rId20"/>
    <p:sldId id="3356" r:id="rId21"/>
    <p:sldId id="3428" r:id="rId22"/>
    <p:sldId id="3429"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76" d="100"/>
          <a:sy n="76" d="100"/>
        </p:scale>
        <p:origin x="126" y="8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2022/10/21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2022/10/21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2022/10/21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2022/10/21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2022/10/21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2022/10/21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2022/10/21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2022/10/21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2022/10/21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2022/10/21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2022/10/21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2022/10/21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2022/10/21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2022/10/21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以色列人在当灭的物上犯了罪，因为犹大支派中，谢拉的曾孙、撒底的孙子、迦米的儿子亚干取了当灭的物，耶和华的怒气就向以色列人发作</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Israel committed a trespass regarding the accursed things, for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Achan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Carmi,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Zabdi</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the tribe of Judah, took of the accursed things; so the anger of the Lord burned against the children of Israel</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到了早晨，你们要按着支派近前来；耶和华所取的支派，要按着宗族近前来；耶和华所取的宗族，要按着家室近前来；耶和华所取的家室，要按着人丁，一个一个地近前来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morning therefore you shall be brought according to your tribes. And it shall be that the tribe which the Lord takes shall come according to families; and the family which the Lord takes shall come by households; and the household which the Lord takes shall come man by man.</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788913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被取的人，有当灭的物在他那里，他和他所有的必被火焚烧，因他违背了耶和华的约，又因他在以色列中行了愚妄的事。”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it shall be that he who is taken with the accursed thing shall be burned with fire, he and all that he has, because he has transgressed the covenant of the Lord, and because he has done a disgraceful thing in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于是约书亚清早起来，使以色列人按着支派近前来，取出来的是犹大支派；</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Joshua rose early in the morning and brought Israel by their tribes, and the tribe of Judah was taken.</a:t>
            </a:r>
          </a:p>
        </p:txBody>
      </p:sp>
    </p:spTree>
    <p:extLst>
      <p:ext uri="{BB962C8B-B14F-4D97-AF65-F5344CB8AC3E}">
        <p14:creationId xmlns:p14="http://schemas.microsoft.com/office/powerpoint/2010/main" val="25097244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使犹大支派（原文作“宗族”）近前来，就取了谢拉的宗族；使谢拉的宗族，按着家室人丁，一个一个地近前来，取出来的是撒底；</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brought the clan of Judah, and he took the family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Zarhites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brought the family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Zarhites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man by man,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Zabdi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taken.</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使撒底的家室，按着人丁，一个一个地近前来，就取出犹大支派的人谢拉的曾孙、撒底的孙子、迦米的儿子亚干。</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brought his household man by man,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Carmi,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Zabdi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tribe of Judah, was taken.</a:t>
            </a:r>
          </a:p>
        </p:txBody>
      </p:sp>
    </p:spTree>
    <p:extLst>
      <p:ext uri="{BB962C8B-B14F-4D97-AF65-F5344CB8AC3E}">
        <p14:creationId xmlns:p14="http://schemas.microsoft.com/office/powerpoint/2010/main" val="22077145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约书亚对亚干说：“我儿，我劝你将荣耀归给耶和华以色列的　神，在他面前认罪，将你所作的事告诉我，不要向我隐瞒。”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Joshua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“My son, I beg you, give glory to the Lord God of Israel, and make confession to Him, and tell me now what you have done; do not hide it from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亚干回答约书亚说：“我实在得罪了耶和华以色列的　神。我所作的事如此如此，</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Joshua and said, “Indeed I have sinned against the Lord God of Israel, and this is what I have done:</a:t>
            </a:r>
          </a:p>
        </p:txBody>
      </p:sp>
    </p:spTree>
    <p:extLst>
      <p:ext uri="{BB962C8B-B14F-4D97-AF65-F5344CB8AC3E}">
        <p14:creationId xmlns:p14="http://schemas.microsoft.com/office/powerpoint/2010/main" val="2119799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我在所夺的财物中，看见一件美好的示拿衣服、二百舍客勒银子、一条金子重五十舍客勒，我就贪爱这些物件，便拿去了。现今藏在我帐棚内的地里，银子在衣服底下。”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 saw among the spoils a beautiful Babylonian garment, two hundred shekels of silver, and a wedge of gold weighing fifty shekels, I coveted them and took them. And there they are, hidden in the earth in the midst of my tent, with the silver under it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234639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约书亚就打发人跑到亚干的帐棚里。那件衣服果然藏在他帐棚内，银子在底下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sent messengers, and they ran to the tent; and there it was, hidden in his tent, with the silver under it.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他们就从帐棚里取出来，拿到约书亚和以色列众人那里，放在耶和华面前</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took them from the midst of the tent, brought them to Joshua and to all the children of Israel, and laid them out before the Lord.</a:t>
            </a:r>
          </a:p>
        </p:txBody>
      </p:sp>
    </p:spTree>
    <p:extLst>
      <p:ext uri="{BB962C8B-B14F-4D97-AF65-F5344CB8AC3E}">
        <p14:creationId xmlns:p14="http://schemas.microsoft.com/office/powerpoint/2010/main" val="22662788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约书亚和以色列众人把谢拉的曾孙亚干和那银子、那件衣服、那条金子，并亚干的儿女、牛、驴、羊、帐棚，以及他所有的，都带到亚割谷去</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and all Israel with him, took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Achan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silver, the garment, the wedge of gold, his sons, his daughters, his oxen, his donkeys, his sheep, his tent, and all that he had, and they brought them to the Valley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Achor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5168042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约书亚说：“你为什么连累我们呢？今日耶和华必叫你受连累。”于是以色列众人用石头打死他，将石头扔在其上，又用火焚烧他所有的（“他所有的”原文作“他们”）</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said, “Why have you troubled us? The Lord will trouble you this day.” So all Israel stoned him with stones; and they burned them with fire after they had stoned them with stones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17042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众人在亚干身上堆成一大堆石头，直存到今日。于是耶和华转意，不发他的烈怒。因此那地方名叫亚割谷，直到今日（“亚割”就是“连累”的意思）。</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they raised over him a great heap of stones, still there to this day. So the Lord turned from the fierceness of His anger. Therefore the name of that place has been called the Valley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Achor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this day.</a:t>
            </a:r>
          </a:p>
        </p:txBody>
      </p:sp>
    </p:spTree>
    <p:extLst>
      <p:ext uri="{BB962C8B-B14F-4D97-AF65-F5344CB8AC3E}">
        <p14:creationId xmlns:p14="http://schemas.microsoft.com/office/powerpoint/2010/main" val="6264480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亚干在当灭的物上犯了罪（</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以色列被艾人所击败（</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约书亚的祷告与神的回应（</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6-15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对罪的检查、审判、定罪、谴责、惩罚（</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16-25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2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神的烈怒离开以色列人（</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26-27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当下，约书亚从耶利哥打发人往伯特利东边靠近伯亚文的艾城去，吩咐他们说：“你们上去窥探那地。”他们就上去窥探艾城</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sent men from Jericho to Ai, which is beside Beth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Aven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 the east side of Bethel, and spoke to them, saying, “Go up and spy out the country.” So the men went up and spied out Ai</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154759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亚</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干犯罪</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看似 “合理” 的罪行</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看似 “不为人知” 的罪行</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刻意隐藏掩盖罪行</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个人的罪与群体的罪</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个人犯罪累及整体</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罪的后果</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必须遏制罪的蔓延</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失败</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原因</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骄傲</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一人的罪导致群体的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失败</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选民的胜败完全在乎神（不在乎人）</a:t>
            </a:r>
          </a:p>
        </p:txBody>
      </p:sp>
    </p:spTree>
    <p:extLst>
      <p:ext uri="{BB962C8B-B14F-4D97-AF65-F5344CB8AC3E}">
        <p14:creationId xmlns:p14="http://schemas.microsoft.com/office/powerpoint/2010/main" val="29205652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书亚的祷告与神的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回应</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约书亚的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祷告</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回应</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约书亚为神的荣耀忧心</a:t>
            </a:r>
          </a:p>
        </p:txBody>
      </p:sp>
    </p:spTree>
    <p:extLst>
      <p:ext uri="{BB962C8B-B14F-4D97-AF65-F5344CB8AC3E}">
        <p14:creationId xmlns:p14="http://schemas.microsoft.com/office/powerpoint/2010/main" val="32044843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Font typeface="+mj-lt"/>
              <a:buAutoNum type="arabicPeriod"/>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亚干事件和亚拿尼亚和撒非喇事件（徒</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）的异同？</a:t>
            </a:r>
          </a:p>
          <a:p>
            <a:pPr marL="514350" indent="-514350" algn="just">
              <a:lnSpc>
                <a:spcPct val="120000"/>
              </a:lnSpc>
              <a:buFont typeface="+mj-lt"/>
              <a:buAutoNum type="arabicPeriod"/>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Font typeface="+mj-lt"/>
              <a:buAutoNum type="arabicPeriod"/>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亚干的埋葬地亚割谷被人称为“希望之门”的原因？</a:t>
            </a:r>
          </a:p>
          <a:p>
            <a:pPr marL="514350" indent="-514350" algn="just">
              <a:lnSpc>
                <a:spcPct val="120000"/>
              </a:lnSpc>
              <a:buFont typeface="+mj-lt"/>
              <a:buAutoNum type="arabicPeriod"/>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Font typeface="+mj-lt"/>
              <a:buAutoNum type="arabicPeriod"/>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请</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每人都分享自己从亚干事件中所得到的最大的一个警示是什么？为什么？</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他们回到约书亚那里，对他说：“众民不必都上去，只要二三千人上去，就能攻取艾城；不必劳累众民都去，因为那里的人少。”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they returned to Joshua and said to him, “Do not let all the people go up, but let about two or three thousand men go up and attack Ai. Do not weary all the people there, for the people of Ai are few.”</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于是民中约有三千人上那里去，竟在艾城人面前逃跑了。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about three thousand men went up there from the people, but they fled before the men of Ai.</a:t>
            </a:r>
          </a:p>
        </p:txBody>
      </p:sp>
    </p:spTree>
    <p:extLst>
      <p:ext uri="{BB962C8B-B14F-4D97-AF65-F5344CB8AC3E}">
        <p14:creationId xmlns:p14="http://schemas.microsoft.com/office/powerpoint/2010/main" val="3065339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艾城的人击杀了他们三十六人，从城门前追赶他们，直到示巴琳，在下坡杀败他们。众民的心就消化如水。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men of Ai struck down about thirty-six men, for they chased them from before the gate as far 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Shebarim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struck them down on the descent; therefore the hearts of the people melted and became like water.</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约书亚便撕裂衣服，他和以色列的长老把灰撒在头上，在耶和华的约柜前，俯伏在地，直到晚上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Joshua tore his clothes, and fell to the earth on his face before the ark of the Lord until evening, he and the elders of Israel; and they put dust on their heads.</a:t>
            </a:r>
          </a:p>
        </p:txBody>
      </p:sp>
    </p:spTree>
    <p:extLst>
      <p:ext uri="{BB962C8B-B14F-4D97-AF65-F5344CB8AC3E}">
        <p14:creationId xmlns:p14="http://schemas.microsoft.com/office/powerpoint/2010/main" val="18648683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约书亚说：“哀哉！主耶和华啊，你为什么竟领这百姓过约旦河，将我们交在亚摩利人的手中，使我们灭亡呢？我们不如住在约旦河那边倒好。</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Joshua said, “Alas, Lord God, why have You brought this people over the Jordan at all—to deliver us into the hand of the Amorites, to destroy us? Oh, that we had been content, and dwelt on the other side of the Jordan!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主啊，以色列人既在仇敌面前转背逃跑，我还有什么可说的呢？</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 Lord, what shall I say when Israel turns its back before its enemies?</a:t>
            </a:r>
          </a:p>
        </p:txBody>
      </p:sp>
    </p:spTree>
    <p:extLst>
      <p:ext uri="{BB962C8B-B14F-4D97-AF65-F5344CB8AC3E}">
        <p14:creationId xmlns:p14="http://schemas.microsoft.com/office/powerpoint/2010/main" val="15317267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迦南人和这地一切的居民听见了，就必围困我们，将我们的名从地上除灭。那时你为你的大名要怎样行呢？”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Canaanites and all the inhabitants of the land will hear it, and surround us, and cut off our name from the earth. Then what will You do for Your great name?”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耶和华吩咐约书亚说：“起来！你为何这样俯伏在地呢</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said to Joshua: “Get up! Why do you lie thus on your face?</a:t>
            </a:r>
          </a:p>
        </p:txBody>
      </p:sp>
    </p:spTree>
    <p:extLst>
      <p:ext uri="{BB962C8B-B14F-4D97-AF65-F5344CB8AC3E}">
        <p14:creationId xmlns:p14="http://schemas.microsoft.com/office/powerpoint/2010/main" val="39237261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以色列人犯了罪，违背了我所吩咐他们的约，取了当灭的物，又偷窃，又行诡诈，又把那当灭的放在他们的家具里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Israel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has sinned, and they have also transgressed My covenant which I commanded them. For they have even taken some of the accursed things, and have both stolen and deceived; and they have also put it among their own stuff</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90927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因此，以色列人在仇敌面前站立不住。他们在仇敌面前转背逃跑，是因成了被咒诅的，你们若不把当灭的物从你们中间除掉，我就不再与你们同在了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Israel could not stand before their enemies, but turned their backs before their enemies, because they have become doomed to destruction. Neither will I be with you anymore, unless you destroy the accursed from among you.</a:t>
            </a:r>
          </a:p>
        </p:txBody>
      </p:sp>
    </p:spTree>
    <p:extLst>
      <p:ext uri="{BB962C8B-B14F-4D97-AF65-F5344CB8AC3E}">
        <p14:creationId xmlns:p14="http://schemas.microsoft.com/office/powerpoint/2010/main" val="1424510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7:1-26】</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你起来，叫百姓自洁，对他们说：‘你们要自洁，预备明天，因为耶和华以色列的　神这样说：以色列啊，你们中间有当灭的物。你们若不除掉，在仇敌面前必站立不住。’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Get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up, sanctify the people, and say, ‘Sanctify yourselves for tomorrow, because thus says the Lord God of Israel: “There is an accursed thing in your midst, O Israel; you cannot stand before your enemies until you take away the accursed thing from among you.”</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48664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16481</TotalTime>
  <Words>2069</Words>
  <Application>Microsoft Office PowerPoint</Application>
  <PresentationFormat>全屏显示(4:3)</PresentationFormat>
  <Paragraphs>94</Paragraphs>
  <Slides>23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1586</cp:revision>
  <dcterms:created xsi:type="dcterms:W3CDTF">2014-02-25T17:54:08Z</dcterms:created>
  <dcterms:modified xsi:type="dcterms:W3CDTF">2022-10-21T22:35:17Z</dcterms:modified>
</cp:coreProperties>
</file>