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3526" r:id="rId2"/>
    <p:sldId id="3545" r:id="rId3"/>
    <p:sldId id="3546" r:id="rId4"/>
    <p:sldId id="3533" r:id="rId5"/>
    <p:sldId id="3551" r:id="rId6"/>
    <p:sldId id="3534" r:id="rId7"/>
    <p:sldId id="3552" r:id="rId8"/>
    <p:sldId id="3557" r:id="rId9"/>
    <p:sldId id="3536" r:id="rId10"/>
    <p:sldId id="3528" r:id="rId11"/>
    <p:sldId id="3553" r:id="rId12"/>
    <p:sldId id="3556" r:id="rId13"/>
    <p:sldId id="3535" r:id="rId14"/>
    <p:sldId id="3550" r:id="rId15"/>
    <p:sldId id="3530" r:id="rId16"/>
    <p:sldId id="3555" r:id="rId17"/>
    <p:sldId id="1098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65" autoAdjust="0"/>
    <p:restoredTop sz="94660"/>
  </p:normalViewPr>
  <p:slideViewPr>
    <p:cSldViewPr>
      <p:cViewPr varScale="1">
        <p:scale>
          <a:sx n="109" d="100"/>
          <a:sy n="109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2023/3/3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4EDBCB-0E14-E840-0566-43D506BD7A75}"/>
              </a:ext>
            </a:extLst>
          </p:cNvPr>
          <p:cNvSpPr txBox="1"/>
          <p:nvPr/>
        </p:nvSpPr>
        <p:spPr>
          <a:xfrm>
            <a:off x="467544" y="1556792"/>
            <a:ext cx="7776864" cy="2016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7200" b="1" dirty="0"/>
              <a:t>  约书亚</a:t>
            </a:r>
            <a:endParaRPr lang="en-US" altLang="zh-CN" sz="7200" b="1" dirty="0"/>
          </a:p>
          <a:p>
            <a:pPr algn="ctr"/>
            <a:r>
              <a:rPr lang="en-US" altLang="zh-CN" sz="5400" b="1" dirty="0"/>
              <a:t>    </a:t>
            </a:r>
            <a:r>
              <a:rPr lang="zh-CN" altLang="en-US" sz="5400" b="1" dirty="0"/>
              <a:t>摩西的帮手和接班人</a:t>
            </a:r>
          </a:p>
        </p:txBody>
      </p:sp>
    </p:spTree>
    <p:extLst>
      <p:ext uri="{BB962C8B-B14F-4D97-AF65-F5344CB8AC3E}">
        <p14:creationId xmlns:p14="http://schemas.microsoft.com/office/powerpoint/2010/main" val="936144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25431A-3BF3-5B34-08C8-D6AB76FDB4EA}"/>
              </a:ext>
            </a:extLst>
          </p:cNvPr>
          <p:cNvSpPr txBox="1"/>
          <p:nvPr/>
        </p:nvSpPr>
        <p:spPr>
          <a:xfrm>
            <a:off x="323528" y="332656"/>
            <a:ext cx="8640960" cy="504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>
                <a:latin typeface="+mj-ea"/>
                <a:ea typeface="+mj-ea"/>
              </a:rPr>
              <a:t>[</a:t>
            </a:r>
            <a:r>
              <a:rPr lang="zh-CN" altLang="en-US" sz="4000" b="1" dirty="0">
                <a:latin typeface="+mj-ea"/>
                <a:ea typeface="+mj-ea"/>
              </a:rPr>
              <a:t>民数记 </a:t>
            </a:r>
            <a:r>
              <a:rPr lang="en-US" altLang="zh-CN" sz="4000" b="1" dirty="0">
                <a:latin typeface="+mj-ea"/>
                <a:ea typeface="+mj-ea"/>
              </a:rPr>
              <a:t>32:10-12] 10 </a:t>
            </a:r>
            <a:r>
              <a:rPr lang="zh-CN" altLang="en-US" sz="4000" b="1" dirty="0">
                <a:latin typeface="+mj-ea"/>
                <a:ea typeface="+mj-ea"/>
              </a:rPr>
              <a:t>当日，耶和华的怒气发作，就起誓说： </a:t>
            </a:r>
            <a:r>
              <a:rPr lang="en-US" altLang="zh-CN" sz="4000" b="1" dirty="0">
                <a:latin typeface="+mj-ea"/>
                <a:ea typeface="+mj-ea"/>
              </a:rPr>
              <a:t>11 ‘</a:t>
            </a:r>
            <a:r>
              <a:rPr lang="zh-CN" altLang="en-US" sz="4000" b="1" dirty="0">
                <a:latin typeface="+mj-ea"/>
                <a:ea typeface="+mj-ea"/>
              </a:rPr>
              <a:t>凡从埃及上来，二十岁以外的人断不得看见我对亚伯拉罕、以撒、雅各起誓应许之地，因为他们没有专心跟从我。 </a:t>
            </a:r>
            <a:r>
              <a:rPr lang="en-US" altLang="zh-CN" sz="4000" b="1" dirty="0">
                <a:latin typeface="+mj-ea"/>
                <a:ea typeface="+mj-ea"/>
              </a:rPr>
              <a:t>12 </a:t>
            </a:r>
            <a:r>
              <a:rPr lang="zh-CN" altLang="en-US" sz="4000" b="1" dirty="0">
                <a:latin typeface="+mj-ea"/>
                <a:ea typeface="+mj-ea"/>
              </a:rPr>
              <a:t>唯有基尼洗族耶孚尼的儿子</a:t>
            </a: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迦勒</a:t>
            </a:r>
            <a:r>
              <a:rPr lang="zh-CN" altLang="en-US" sz="4000" b="1" dirty="0">
                <a:latin typeface="+mj-ea"/>
                <a:ea typeface="+mj-ea"/>
              </a:rPr>
              <a:t>和嫩的儿子</a:t>
            </a: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约书亚</a:t>
            </a:r>
            <a:r>
              <a:rPr lang="zh-CN" altLang="en-US" sz="4000" b="1" dirty="0">
                <a:latin typeface="+mj-ea"/>
                <a:ea typeface="+mj-ea"/>
              </a:rPr>
              <a:t>可以看见，因为</a:t>
            </a: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他们专心跟从我</a:t>
            </a:r>
            <a:r>
              <a:rPr lang="zh-CN" altLang="en-US" sz="4000" b="1" dirty="0">
                <a:latin typeface="+mj-ea"/>
                <a:ea typeface="+mj-ea"/>
              </a:rPr>
              <a:t>。’</a:t>
            </a:r>
          </a:p>
        </p:txBody>
      </p:sp>
    </p:spTree>
    <p:extLst>
      <p:ext uri="{BB962C8B-B14F-4D97-AF65-F5344CB8AC3E}">
        <p14:creationId xmlns:p14="http://schemas.microsoft.com/office/powerpoint/2010/main" val="499225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59C7-AE34-370D-7988-7ABEDF018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4624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+mj-ea"/>
                <a:ea typeface="+mj-ea"/>
              </a:rPr>
              <a:t>第一阶段</a:t>
            </a:r>
            <a:r>
              <a:rPr lang="zh-CN" altLang="en-US" sz="5400" b="1" dirty="0"/>
              <a:t>五件重要事件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709BE-6C22-E4E9-0C11-A5FDBEFD9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0187"/>
            <a:ext cx="8191822" cy="34989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与亚玛力人争战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上西乃山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窥探迦南地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不要嫉妒</a:t>
            </a:r>
            <a:endParaRPr lang="en-US" altLang="zh-CN" sz="40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按立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zh-CN" altLang="en-US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82517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FE8B328-645B-0E0C-ED6B-6C0019754351}"/>
              </a:ext>
            </a:extLst>
          </p:cNvPr>
          <p:cNvSpPr txBox="1"/>
          <p:nvPr/>
        </p:nvSpPr>
        <p:spPr>
          <a:xfrm>
            <a:off x="107504" y="0"/>
            <a:ext cx="8958288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+mj-ea"/>
                <a:ea typeface="+mj-ea"/>
              </a:rPr>
              <a:t>[</a:t>
            </a:r>
            <a:r>
              <a:rPr lang="zh-CN" altLang="en-US" sz="3200" b="1" dirty="0">
                <a:latin typeface="+mj-ea"/>
                <a:ea typeface="+mj-ea"/>
              </a:rPr>
              <a:t>民数记 </a:t>
            </a:r>
            <a:r>
              <a:rPr lang="en-US" altLang="zh-CN" sz="3200" b="1" dirty="0">
                <a:latin typeface="+mj-ea"/>
                <a:ea typeface="+mj-ea"/>
              </a:rPr>
              <a:t>11:16-17] </a:t>
            </a:r>
            <a:r>
              <a:rPr lang="zh-CN" altLang="en-US" sz="3200" b="1" dirty="0">
                <a:latin typeface="+mj-ea"/>
                <a:ea typeface="+mj-ea"/>
              </a:rPr>
              <a:t>耶和华对摩西说：“你从以色列的长老中招聚七十个人，就是你所知道做百姓的长老和官长的，到我这里来，领他们到会幕前，使他们和你一同站立。我要在那里降临，与你说话，也要把降于你身上的灵分赐他们，他们就和你同当这管百姓的重任，免得你独自担当。</a:t>
            </a:r>
            <a:endParaRPr lang="en-US" altLang="zh-CN" sz="3200" b="1" dirty="0">
              <a:latin typeface="+mj-ea"/>
              <a:ea typeface="+mj-ea"/>
            </a:endParaRPr>
          </a:p>
          <a:p>
            <a:endParaRPr lang="zh-CN" altLang="en-US" sz="3200" b="1" dirty="0">
              <a:latin typeface="+mj-ea"/>
              <a:ea typeface="+mj-ea"/>
            </a:endParaRPr>
          </a:p>
          <a:p>
            <a:r>
              <a:rPr lang="en-US" altLang="zh-CN" sz="3200" b="1" dirty="0">
                <a:latin typeface="+mj-ea"/>
                <a:ea typeface="+mj-ea"/>
              </a:rPr>
              <a:t>[</a:t>
            </a:r>
            <a:r>
              <a:rPr lang="zh-CN" altLang="en-US" sz="3200" b="1" dirty="0">
                <a:latin typeface="+mj-ea"/>
                <a:ea typeface="+mj-ea"/>
              </a:rPr>
              <a:t>民数记 </a:t>
            </a:r>
            <a:r>
              <a:rPr lang="en-US" altLang="zh-CN" sz="3200" b="1" dirty="0">
                <a:latin typeface="+mj-ea"/>
                <a:ea typeface="+mj-ea"/>
              </a:rPr>
              <a:t>11:24-25] </a:t>
            </a:r>
            <a:r>
              <a:rPr lang="zh-CN" altLang="en-US" sz="3200" b="1" dirty="0">
                <a:latin typeface="+mj-ea"/>
                <a:ea typeface="+mj-ea"/>
              </a:rPr>
              <a:t>摩西出去，将耶和华的话告诉百姓，又招聚百姓的长老中七十个人来，使他们站在会幕的四围。耶和华在云中降临，对摩西说话，把降于他身上的灵分赐那七十个长老。灵停在他们身上的时候，他们就受感说话，以后却没有再说。</a:t>
            </a:r>
          </a:p>
        </p:txBody>
      </p:sp>
    </p:spTree>
    <p:extLst>
      <p:ext uri="{BB962C8B-B14F-4D97-AF65-F5344CB8AC3E}">
        <p14:creationId xmlns:p14="http://schemas.microsoft.com/office/powerpoint/2010/main" val="4283876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A0EDBF-2AB1-36E6-0715-814B91B1A0D1}"/>
              </a:ext>
            </a:extLst>
          </p:cNvPr>
          <p:cNvSpPr txBox="1"/>
          <p:nvPr/>
        </p:nvSpPr>
        <p:spPr>
          <a:xfrm>
            <a:off x="179512" y="188640"/>
            <a:ext cx="871296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+mj-ea"/>
                <a:ea typeface="+mj-ea"/>
              </a:rPr>
              <a:t>[</a:t>
            </a:r>
            <a:r>
              <a:rPr lang="zh-CN" altLang="en-US" sz="3200" b="1" dirty="0">
                <a:latin typeface="+mj-ea"/>
                <a:ea typeface="+mj-ea"/>
              </a:rPr>
              <a:t>民数记 </a:t>
            </a:r>
            <a:r>
              <a:rPr lang="en-US" altLang="zh-CN" sz="3200" b="1" dirty="0">
                <a:latin typeface="+mj-ea"/>
                <a:ea typeface="+mj-ea"/>
              </a:rPr>
              <a:t>11:26-30] 26 </a:t>
            </a:r>
            <a:r>
              <a:rPr lang="zh-CN" altLang="en-US" sz="3200" b="1" dirty="0">
                <a:latin typeface="+mj-ea"/>
                <a:ea typeface="+mj-ea"/>
              </a:rPr>
              <a:t>但有两个人仍在营里，一个名叫伊利达，一个名叫米达。他们本是在那些被录的人中，却没有到会幕那里去。灵停在他们身上，他们就在营里说预言。 </a:t>
            </a:r>
            <a:r>
              <a:rPr lang="en-US" altLang="zh-CN" sz="3200" b="1" dirty="0">
                <a:latin typeface="+mj-ea"/>
                <a:ea typeface="+mj-ea"/>
              </a:rPr>
              <a:t>27 </a:t>
            </a:r>
            <a:r>
              <a:rPr lang="zh-CN" altLang="en-US" sz="3200" b="1" dirty="0">
                <a:latin typeface="+mj-ea"/>
                <a:ea typeface="+mj-ea"/>
              </a:rPr>
              <a:t>有个少年人跑来告诉摩西说：“伊利达、米达在营里说预言。” </a:t>
            </a:r>
            <a:r>
              <a:rPr lang="en-US" altLang="zh-CN" sz="3200" b="1" dirty="0">
                <a:latin typeface="+mj-ea"/>
                <a:ea typeface="+mj-ea"/>
              </a:rPr>
              <a:t>28 </a:t>
            </a:r>
            <a:r>
              <a:rPr lang="zh-CN" altLang="en-US" sz="3200" b="1" dirty="0">
                <a:solidFill>
                  <a:srgbClr val="FF0000"/>
                </a:solidFill>
                <a:latin typeface="+mj-ea"/>
                <a:ea typeface="+mj-ea"/>
              </a:rPr>
              <a:t>摩西的帮手，嫩的儿子约书亚，就是摩西所拣选的一个人，说：“请我主摩西禁止他们！”</a:t>
            </a:r>
            <a:r>
              <a:rPr lang="zh-CN" altLang="en-US" sz="3200" b="1" dirty="0">
                <a:latin typeface="+mj-ea"/>
                <a:ea typeface="+mj-ea"/>
              </a:rPr>
              <a:t> </a:t>
            </a:r>
            <a:r>
              <a:rPr lang="en-US" altLang="zh-CN" sz="3200" b="1" dirty="0">
                <a:latin typeface="+mj-ea"/>
                <a:ea typeface="+mj-ea"/>
              </a:rPr>
              <a:t>29 </a:t>
            </a:r>
            <a:r>
              <a:rPr lang="zh-CN" altLang="en-US" sz="3200" b="1" dirty="0">
                <a:latin typeface="+mj-ea"/>
                <a:ea typeface="+mj-ea"/>
              </a:rPr>
              <a:t>摩西对他说：“你为我的缘故嫉妒人吗？唯愿耶和华的百姓都受感说话，愿耶和华把他的灵降在他们身上！” </a:t>
            </a:r>
            <a:r>
              <a:rPr lang="en-US" altLang="zh-CN" sz="3200" b="1" dirty="0">
                <a:latin typeface="+mj-ea"/>
                <a:ea typeface="+mj-ea"/>
              </a:rPr>
              <a:t>30 </a:t>
            </a:r>
            <a:r>
              <a:rPr lang="zh-CN" altLang="en-US" sz="3200" b="1" dirty="0">
                <a:latin typeface="+mj-ea"/>
                <a:ea typeface="+mj-ea"/>
              </a:rPr>
              <a:t>于是摩西和以色列的长老都回到营里去。</a:t>
            </a:r>
          </a:p>
        </p:txBody>
      </p:sp>
    </p:spTree>
    <p:extLst>
      <p:ext uri="{BB962C8B-B14F-4D97-AF65-F5344CB8AC3E}">
        <p14:creationId xmlns:p14="http://schemas.microsoft.com/office/powerpoint/2010/main" val="3940135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59C7-AE34-370D-7988-7ABEDF018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4624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+mj-ea"/>
                <a:ea typeface="+mj-ea"/>
              </a:rPr>
              <a:t>第一阶段</a:t>
            </a:r>
            <a:r>
              <a:rPr lang="zh-CN" altLang="en-US" sz="5400" b="1" dirty="0"/>
              <a:t>五件重要事件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709BE-6C22-E4E9-0C11-A5FDBEFD9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0187"/>
            <a:ext cx="8191822" cy="34989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与亚玛力人争战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上西乃山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窥探迦南地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教导不要嫉妒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按立</a:t>
            </a:r>
            <a:endParaRPr lang="en-US" altLang="zh-CN" sz="40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zh-CN" altLang="en-US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1207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F9A811-C3ED-08EB-8EF2-96EC22598A6D}"/>
              </a:ext>
            </a:extLst>
          </p:cNvPr>
          <p:cNvSpPr txBox="1"/>
          <p:nvPr/>
        </p:nvSpPr>
        <p:spPr>
          <a:xfrm>
            <a:off x="107504" y="188640"/>
            <a:ext cx="8928992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000" b="1" dirty="0">
                <a:latin typeface="+mj-ea"/>
                <a:ea typeface="+mj-ea"/>
              </a:rPr>
              <a:t>[</a:t>
            </a:r>
            <a:r>
              <a:rPr lang="zh-CN" altLang="en-US" sz="3000" b="1" dirty="0">
                <a:latin typeface="+mj-ea"/>
                <a:ea typeface="+mj-ea"/>
              </a:rPr>
              <a:t>民数记 </a:t>
            </a:r>
            <a:r>
              <a:rPr lang="en-US" altLang="zh-CN" sz="3000" b="1" dirty="0">
                <a:latin typeface="+mj-ea"/>
                <a:ea typeface="+mj-ea"/>
              </a:rPr>
              <a:t>27:15-23] </a:t>
            </a:r>
            <a:r>
              <a:rPr lang="zh-CN" altLang="en-US" sz="3000" b="1" dirty="0">
                <a:latin typeface="+mj-ea"/>
                <a:ea typeface="+mj-ea"/>
              </a:rPr>
              <a:t>摩西对耶和华说：</a:t>
            </a:r>
            <a:r>
              <a:rPr lang="en-US" altLang="zh-CN" sz="3000" b="1" dirty="0">
                <a:latin typeface="+mj-ea"/>
                <a:ea typeface="+mj-ea"/>
              </a:rPr>
              <a:t> “</a:t>
            </a:r>
            <a:r>
              <a:rPr lang="zh-CN" altLang="en-US" sz="3000" b="1" dirty="0">
                <a:latin typeface="+mj-ea"/>
                <a:ea typeface="+mj-ea"/>
              </a:rPr>
              <a:t>愿耶和华万人之灵的神，立一个人治理会众， 可以在他们面前出入，也可以引导他们，免得耶和华的会众如同没有牧人的羊群一般。” 耶和华对摩西说：“嫩的儿子约书亚是心中有圣灵的，你将他领来，按手在他头上， 使他站在祭司以利亚撒和全会众面前，嘱咐他。</a:t>
            </a:r>
            <a:r>
              <a:rPr lang="en-US" altLang="zh-CN" sz="3000" b="1" dirty="0">
                <a:latin typeface="+mj-ea"/>
                <a:ea typeface="+mj-ea"/>
              </a:rPr>
              <a:t> </a:t>
            </a:r>
            <a:r>
              <a:rPr lang="zh-CN" altLang="en-US" sz="3000" b="1" dirty="0">
                <a:latin typeface="+mj-ea"/>
                <a:ea typeface="+mj-ea"/>
              </a:rPr>
              <a:t>又将你的尊荣给他几分，使以色列全会众都听从他。 他要站在祭司以利亚撒面前，以利亚撒要凭乌陵的判断，在耶和华面前为他求问。他和以色列全会众都要遵以利亚撒的命出入。” 于是摩西照耶和华所吩咐的将约书亚领来，使他站在祭司以利亚撒和全会众面前， </a:t>
            </a:r>
            <a:r>
              <a:rPr lang="zh-CN" altLang="en-US" sz="3000" b="1" dirty="0">
                <a:solidFill>
                  <a:srgbClr val="FF0000"/>
                </a:solidFill>
                <a:latin typeface="+mj-ea"/>
                <a:ea typeface="+mj-ea"/>
              </a:rPr>
              <a:t>按手在他头上</a:t>
            </a:r>
            <a:r>
              <a:rPr lang="zh-CN" altLang="en-US" sz="3000" b="1" dirty="0">
                <a:latin typeface="+mj-ea"/>
                <a:ea typeface="+mj-ea"/>
              </a:rPr>
              <a:t>，嘱咐他，是照耶和华借摩西所说的话。</a:t>
            </a:r>
          </a:p>
        </p:txBody>
      </p:sp>
    </p:spTree>
    <p:extLst>
      <p:ext uri="{BB962C8B-B14F-4D97-AF65-F5344CB8AC3E}">
        <p14:creationId xmlns:p14="http://schemas.microsoft.com/office/powerpoint/2010/main" val="2604723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AA669-BA67-EB17-A7F7-3712864F5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57110"/>
            <a:ext cx="7886700" cy="936104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+mj-ea"/>
              </a:rPr>
              <a:t>总结</a:t>
            </a:r>
            <a:r>
              <a:rPr lang="en-US" altLang="zh-CN" dirty="0">
                <a:latin typeface="+mj-ea"/>
              </a:rPr>
              <a:t>: </a:t>
            </a:r>
            <a:r>
              <a:rPr lang="zh-CN" altLang="en-US" dirty="0">
                <a:latin typeface="+mj-ea"/>
              </a:rPr>
              <a:t>约书亚的</a:t>
            </a:r>
            <a:r>
              <a:rPr lang="zh-CN" altLang="en-US" kern="100" dirty="0">
                <a:latin typeface="+mj-ea"/>
                <a:cs typeface="Calibri" panose="020F0502020204030204" pitchFamily="34" charset="0"/>
              </a:rPr>
              <a:t>属灵特质</a:t>
            </a:r>
            <a:endParaRPr lang="zh-CN" altLang="en-US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8C012-6E87-D11A-DC6A-413E7D4C3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4896544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+mj-ea"/>
                <a:ea typeface="+mj-ea"/>
              </a:rPr>
              <a:t>专心跟从</a:t>
            </a:r>
            <a:endParaRPr lang="en-US" altLang="zh-CN" sz="3200" b="1" dirty="0">
              <a:latin typeface="+mj-ea"/>
              <a:ea typeface="+mj-ea"/>
            </a:endParaRPr>
          </a:p>
          <a:p>
            <a:pPr lvl="1"/>
            <a:r>
              <a:rPr lang="en-US" altLang="zh-CN" sz="3200" b="1" dirty="0">
                <a:latin typeface="+mj-ea"/>
                <a:ea typeface="+mj-ea"/>
              </a:rPr>
              <a:t>【</a:t>
            </a:r>
            <a:r>
              <a:rPr lang="zh-CN" altLang="en-US" sz="3200" b="1" dirty="0">
                <a:latin typeface="+mj-ea"/>
                <a:ea typeface="+mj-ea"/>
              </a:rPr>
              <a:t>民数记</a:t>
            </a:r>
            <a:r>
              <a:rPr lang="en-US" altLang="zh-CN" sz="3200" b="1" dirty="0">
                <a:latin typeface="+mj-ea"/>
                <a:ea typeface="+mj-ea"/>
              </a:rPr>
              <a:t>32:12】</a:t>
            </a:r>
            <a:r>
              <a:rPr lang="zh-CN" altLang="en-US" sz="3200" b="1" dirty="0">
                <a:latin typeface="+mj-ea"/>
                <a:ea typeface="+mj-ea"/>
              </a:rPr>
              <a:t>唯有基尼洗族耶孚尼的儿子迦勒和嫩的儿子约书亚可以看见，因为他们</a:t>
            </a:r>
            <a:r>
              <a:rPr lang="zh-CN" altLang="en-US" sz="3200" b="1" dirty="0">
                <a:solidFill>
                  <a:srgbClr val="FF0000"/>
                </a:solidFill>
                <a:latin typeface="+mj-ea"/>
                <a:ea typeface="+mj-ea"/>
              </a:rPr>
              <a:t>专心跟从</a:t>
            </a:r>
            <a:r>
              <a:rPr lang="zh-CN" altLang="en-US" sz="3200" b="1" dirty="0">
                <a:latin typeface="+mj-ea"/>
                <a:ea typeface="+mj-ea"/>
              </a:rPr>
              <a:t>我。’</a:t>
            </a:r>
            <a:endParaRPr lang="en-US" altLang="zh-CN" sz="3200" b="1" dirty="0">
              <a:latin typeface="+mj-ea"/>
              <a:ea typeface="+mj-ea"/>
            </a:endParaRPr>
          </a:p>
          <a:p>
            <a:r>
              <a:rPr lang="zh-CN" altLang="en-US" sz="3200" b="1" dirty="0">
                <a:latin typeface="+mj-ea"/>
                <a:ea typeface="+mj-ea"/>
              </a:rPr>
              <a:t>心中有圣灵</a:t>
            </a:r>
            <a:endParaRPr lang="en-US" altLang="zh-CN" sz="3200" b="1" dirty="0">
              <a:latin typeface="+mj-ea"/>
              <a:ea typeface="+mj-ea"/>
            </a:endParaRPr>
          </a:p>
          <a:p>
            <a:pPr lvl="1"/>
            <a:r>
              <a:rPr lang="en-US" altLang="zh-CN" sz="3200" b="1" dirty="0">
                <a:latin typeface="+mj-ea"/>
                <a:ea typeface="+mj-ea"/>
              </a:rPr>
              <a:t>【</a:t>
            </a:r>
            <a:r>
              <a:rPr lang="zh-CN" altLang="en-US" sz="3200" b="1" dirty="0">
                <a:latin typeface="+mj-ea"/>
                <a:ea typeface="+mj-ea"/>
              </a:rPr>
              <a:t>民数记</a:t>
            </a:r>
            <a:r>
              <a:rPr lang="en-US" altLang="zh-CN" sz="3200" b="1" dirty="0">
                <a:latin typeface="+mj-ea"/>
                <a:ea typeface="+mj-ea"/>
              </a:rPr>
              <a:t>27:18-19】</a:t>
            </a:r>
            <a:r>
              <a:rPr lang="zh-CN" altLang="en-US" sz="3200" b="1" dirty="0">
                <a:latin typeface="+mj-ea"/>
                <a:ea typeface="+mj-ea"/>
              </a:rPr>
              <a:t>耶和华对摩西说：“嫩的儿子约书亚是</a:t>
            </a:r>
            <a:r>
              <a:rPr lang="zh-CN" altLang="en-US" sz="3200" b="1" dirty="0">
                <a:solidFill>
                  <a:srgbClr val="FF0000"/>
                </a:solidFill>
                <a:latin typeface="+mj-ea"/>
                <a:ea typeface="+mj-ea"/>
              </a:rPr>
              <a:t>心中有圣灵</a:t>
            </a:r>
            <a:r>
              <a:rPr lang="zh-CN" altLang="en-US" sz="3200" b="1" dirty="0">
                <a:latin typeface="+mj-ea"/>
                <a:ea typeface="+mj-ea"/>
              </a:rPr>
              <a:t>的，你将他领来，按手在他头上，使他站在祭司以利亚撒和全会众面前，嘱咐他。</a:t>
            </a:r>
          </a:p>
        </p:txBody>
      </p:sp>
    </p:spTree>
    <p:extLst>
      <p:ext uri="{BB962C8B-B14F-4D97-AF65-F5344CB8AC3E}">
        <p14:creationId xmlns:p14="http://schemas.microsoft.com/office/powerpoint/2010/main" val="191832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233772" y="130324"/>
            <a:ext cx="8676456" cy="65973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4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分享讨论</a:t>
            </a:r>
            <a:endParaRPr lang="en-US" altLang="zh-CN" sz="44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在我们属灵生命成长的过程中，有没有一个或几个属灵的长辈</a:t>
            </a:r>
            <a:r>
              <a:rPr lang="en-US" altLang="zh-CN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/</a:t>
            </a:r>
            <a:r>
              <a:rPr lang="zh-CN" altLang="en-US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伙伴对我们有教导和帮助？若有，可否讲讲具体例子？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我们传福音领人信主之后，如何进一步继续跟进，培养造就他</a:t>
            </a:r>
            <a:r>
              <a:rPr lang="en-US" altLang="zh-CN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/</a:t>
            </a:r>
            <a:r>
              <a:rPr lang="zh-CN" altLang="en-US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她？</a:t>
            </a:r>
            <a:endParaRPr lang="en-US" altLang="zh-CN" sz="4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9C09C-0F78-9581-5CB3-CA8FF48C7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4624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/>
              <a:t>约书亚生平</a:t>
            </a:r>
            <a:endParaRPr lang="zh-CN" alt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EDF8B-3144-9D13-5E22-F6FB42CCD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370186"/>
            <a:ext cx="8424936" cy="508314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4000" b="1" dirty="0">
                <a:latin typeface="+mj-ea"/>
                <a:ea typeface="+mj-ea"/>
              </a:rPr>
              <a:t>第一个阶段是进入应许地之前，在旷野跟随摩西，做摩西的帮手</a:t>
            </a:r>
            <a:r>
              <a:rPr lang="en-US" altLang="zh-CN" sz="4000" b="1" dirty="0">
                <a:latin typeface="+mj-ea"/>
                <a:ea typeface="+mj-ea"/>
              </a:rPr>
              <a:t>,</a:t>
            </a:r>
            <a:r>
              <a:rPr lang="zh-CN" altLang="en-US" sz="4000" b="1" dirty="0">
                <a:latin typeface="+mj-ea"/>
                <a:ea typeface="+mj-ea"/>
              </a:rPr>
              <a:t>被摩西栽培。</a:t>
            </a:r>
            <a:endParaRPr lang="en-US" altLang="zh-CN" sz="4000" b="1" dirty="0">
              <a:latin typeface="+mj-ea"/>
              <a:ea typeface="+mj-ea"/>
            </a:endParaRPr>
          </a:p>
          <a:p>
            <a:endParaRPr lang="en-US" altLang="zh-CN" sz="4000" b="1" dirty="0">
              <a:latin typeface="+mj-ea"/>
              <a:ea typeface="+mj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4000" b="1" dirty="0">
                <a:latin typeface="+mj-ea"/>
                <a:ea typeface="+mj-ea"/>
              </a:rPr>
              <a:t>第二个阶段是摩西死后，成为以色列领袖，独立担当起领导重任，带领以色列民南征北战，征服并且进入应许地。</a:t>
            </a:r>
          </a:p>
          <a:p>
            <a:pPr marL="0" indent="0">
              <a:buNone/>
            </a:pP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43743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59C7-AE34-370D-7988-7ABEDF018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4624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+mj-ea"/>
                <a:ea typeface="+mj-ea"/>
              </a:rPr>
              <a:t>第一阶段</a:t>
            </a:r>
            <a:r>
              <a:rPr lang="zh-CN" altLang="en-US" sz="5400" b="1" dirty="0"/>
              <a:t>五件重要事件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709BE-6C22-E4E9-0C11-A5FDBEFD9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0187"/>
            <a:ext cx="8191822" cy="34989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与亚玛力人争战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上西乃山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窥探迦南地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不要嫉妒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按立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zh-CN" altLang="en-US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49030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367AFD-C280-46C1-21DD-7CC102DB633D}"/>
              </a:ext>
            </a:extLst>
          </p:cNvPr>
          <p:cNvSpPr txBox="1"/>
          <p:nvPr/>
        </p:nvSpPr>
        <p:spPr>
          <a:xfrm>
            <a:off x="323528" y="188640"/>
            <a:ext cx="856895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+mj-ea"/>
                <a:ea typeface="+mj-ea"/>
              </a:rPr>
              <a:t>[</a:t>
            </a:r>
            <a:r>
              <a:rPr lang="zh-CN" altLang="en-US" sz="2800" b="1" dirty="0">
                <a:latin typeface="+mj-ea"/>
                <a:ea typeface="+mj-ea"/>
              </a:rPr>
              <a:t>出埃及 </a:t>
            </a:r>
            <a:r>
              <a:rPr lang="en-US" altLang="zh-CN" sz="2800" b="1" dirty="0">
                <a:latin typeface="+mj-ea"/>
                <a:ea typeface="+mj-ea"/>
              </a:rPr>
              <a:t>17:8-16 ] 8 </a:t>
            </a:r>
            <a:r>
              <a:rPr lang="zh-CN" altLang="en-US" sz="2800" b="1" dirty="0">
                <a:latin typeface="+mj-ea"/>
                <a:ea typeface="+mj-ea"/>
              </a:rPr>
              <a:t>那时，亚玛力人来在利非订，和以色列人争战。 </a:t>
            </a:r>
            <a:r>
              <a:rPr lang="en-US" altLang="zh-CN" sz="2800" b="1" dirty="0">
                <a:latin typeface="+mj-ea"/>
                <a:ea typeface="+mj-ea"/>
              </a:rPr>
              <a:t>9 </a:t>
            </a:r>
            <a:r>
              <a:rPr lang="zh-CN" altLang="en-US" sz="2800" b="1" dirty="0">
                <a:latin typeface="+mj-ea"/>
                <a:ea typeface="+mj-ea"/>
              </a:rPr>
              <a:t>摩西对约书亚说：“你为我们选出人来，出去和亚玛力人争战。明天我手里要拿着神的杖，站在山顶上。” </a:t>
            </a:r>
            <a:r>
              <a:rPr lang="en-US" altLang="zh-CN" sz="2800" b="1" dirty="0">
                <a:latin typeface="+mj-ea"/>
                <a:ea typeface="+mj-ea"/>
              </a:rPr>
              <a:t>10 </a:t>
            </a:r>
            <a:r>
              <a:rPr lang="zh-CN" altLang="en-US" sz="2800" b="1" dirty="0">
                <a:latin typeface="+mj-ea"/>
                <a:ea typeface="+mj-ea"/>
              </a:rPr>
              <a:t>于是约书亚照着摩西对他所说的话行，和亚玛力人争战。摩西、亚伦与户珥都上了山顶。 </a:t>
            </a:r>
            <a:r>
              <a:rPr lang="en-US" altLang="zh-CN" sz="2800" b="1" dirty="0">
                <a:latin typeface="+mj-ea"/>
                <a:ea typeface="+mj-ea"/>
              </a:rPr>
              <a:t>11 </a:t>
            </a: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摩西何时举手，以色列人就得胜；何时垂手，亚玛力人就得胜</a:t>
            </a:r>
            <a:r>
              <a:rPr lang="zh-CN" altLang="en-US" sz="2800" b="1" dirty="0">
                <a:latin typeface="+mj-ea"/>
                <a:ea typeface="+mj-ea"/>
              </a:rPr>
              <a:t>。 </a:t>
            </a:r>
            <a:r>
              <a:rPr lang="en-US" altLang="zh-CN" sz="2800" b="1" dirty="0">
                <a:latin typeface="+mj-ea"/>
                <a:ea typeface="+mj-ea"/>
              </a:rPr>
              <a:t>12 </a:t>
            </a:r>
            <a:r>
              <a:rPr lang="zh-CN" altLang="en-US" sz="2800" b="1" dirty="0">
                <a:latin typeface="+mj-ea"/>
                <a:ea typeface="+mj-ea"/>
              </a:rPr>
              <a:t>但摩西的手发沉，他们就搬石头来，放在他以下，他就坐在上面。亚伦与户珥扶着他的手，一个在这边，一个在那边，他的手就稳住，直到日落的时候。 </a:t>
            </a:r>
            <a:r>
              <a:rPr lang="en-US" altLang="zh-CN" sz="2800" b="1" dirty="0">
                <a:latin typeface="+mj-ea"/>
                <a:ea typeface="+mj-ea"/>
              </a:rPr>
              <a:t>13 </a:t>
            </a:r>
            <a:r>
              <a:rPr lang="zh-CN" altLang="en-US" sz="2800" b="1" dirty="0">
                <a:latin typeface="+mj-ea"/>
                <a:ea typeface="+mj-ea"/>
              </a:rPr>
              <a:t>约书亚用刀杀了亚玛力王和他的百姓。 </a:t>
            </a:r>
            <a:r>
              <a:rPr lang="en-US" altLang="zh-CN" sz="2800" b="1" dirty="0">
                <a:latin typeface="+mj-ea"/>
                <a:ea typeface="+mj-ea"/>
              </a:rPr>
              <a:t>14 </a:t>
            </a:r>
            <a:r>
              <a:rPr lang="zh-CN" altLang="en-US" sz="2800" b="1" dirty="0">
                <a:latin typeface="+mj-ea"/>
                <a:ea typeface="+mj-ea"/>
              </a:rPr>
              <a:t>耶和华对摩西说：“我要将亚玛力的名号从天下全然涂抹了，你要将这话写在书上做纪念，又念给约书亚听。” </a:t>
            </a:r>
            <a:r>
              <a:rPr lang="en-US" altLang="zh-CN" sz="2800" b="1" dirty="0">
                <a:latin typeface="+mj-ea"/>
                <a:ea typeface="+mj-ea"/>
              </a:rPr>
              <a:t>15 </a:t>
            </a:r>
            <a:r>
              <a:rPr lang="zh-CN" altLang="en-US" sz="2800" b="1" dirty="0">
                <a:latin typeface="+mj-ea"/>
                <a:ea typeface="+mj-ea"/>
              </a:rPr>
              <a:t>摩西筑了一座坛，起名叫耶和华尼西， </a:t>
            </a:r>
            <a:r>
              <a:rPr lang="en-US" altLang="zh-CN" sz="2800" b="1" dirty="0">
                <a:latin typeface="+mj-ea"/>
                <a:ea typeface="+mj-ea"/>
              </a:rPr>
              <a:t>16 </a:t>
            </a:r>
            <a:r>
              <a:rPr lang="zh-CN" altLang="en-US" sz="2800" b="1" dirty="0">
                <a:latin typeface="+mj-ea"/>
                <a:ea typeface="+mj-ea"/>
              </a:rPr>
              <a:t>又说：“耶和华已经起了誓，必世世代代和亚玛力人争战。”</a:t>
            </a:r>
          </a:p>
        </p:txBody>
      </p:sp>
    </p:spTree>
    <p:extLst>
      <p:ext uri="{BB962C8B-B14F-4D97-AF65-F5344CB8AC3E}">
        <p14:creationId xmlns:p14="http://schemas.microsoft.com/office/powerpoint/2010/main" val="2488104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59C7-AE34-370D-7988-7ABEDF018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4624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+mj-ea"/>
                <a:ea typeface="+mj-ea"/>
              </a:rPr>
              <a:t>第一阶段</a:t>
            </a:r>
            <a:r>
              <a:rPr lang="zh-CN" altLang="en-US" sz="5400" b="1" dirty="0"/>
              <a:t>五件重要事件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709BE-6C22-E4E9-0C11-A5FDBEFD9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0187"/>
            <a:ext cx="8191822" cy="34989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与亚玛力人争战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上西乃山</a:t>
            </a:r>
            <a:endParaRPr lang="en-US" altLang="zh-CN" sz="40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窥探迦南地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不要嫉妒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按立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zh-CN" altLang="en-US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48514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EF2DCE9-0715-21A8-42A9-B7E2233C1A47}"/>
              </a:ext>
            </a:extLst>
          </p:cNvPr>
          <p:cNvSpPr txBox="1"/>
          <p:nvPr/>
        </p:nvSpPr>
        <p:spPr>
          <a:xfrm>
            <a:off x="143508" y="116632"/>
            <a:ext cx="885698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+mj-ea"/>
                <a:ea typeface="+mj-ea"/>
              </a:rPr>
              <a:t>[</a:t>
            </a:r>
            <a:r>
              <a:rPr lang="zh-CN" altLang="en-US" sz="2800" b="1" dirty="0">
                <a:latin typeface="+mj-ea"/>
                <a:ea typeface="+mj-ea"/>
              </a:rPr>
              <a:t>出埃及 </a:t>
            </a:r>
            <a:r>
              <a:rPr lang="en-US" altLang="zh-CN" sz="2800" b="1" dirty="0">
                <a:latin typeface="+mj-ea"/>
                <a:ea typeface="+mj-ea"/>
              </a:rPr>
              <a:t>24:12-13] 12 </a:t>
            </a:r>
            <a:r>
              <a:rPr lang="zh-CN" altLang="en-US" sz="2800" b="1" dirty="0">
                <a:latin typeface="+mj-ea"/>
                <a:ea typeface="+mj-ea"/>
              </a:rPr>
              <a:t>耶和华对摩西说：“你上山到我这里来，住在这里，我要将石版并我所写的律法和诫命赐给你，使你可以教训百姓。” </a:t>
            </a:r>
            <a:r>
              <a:rPr lang="en-US" altLang="zh-CN" sz="2800" b="1" dirty="0">
                <a:latin typeface="+mj-ea"/>
                <a:ea typeface="+mj-ea"/>
              </a:rPr>
              <a:t>13 </a:t>
            </a: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摩西和他的帮手约书亚起来</a:t>
            </a:r>
            <a:r>
              <a:rPr lang="zh-CN" altLang="en-US" sz="2800" b="1" dirty="0">
                <a:latin typeface="+mj-ea"/>
                <a:ea typeface="+mj-ea"/>
              </a:rPr>
              <a:t>，上了神的山。</a:t>
            </a:r>
            <a:endParaRPr lang="en-US" altLang="zh-CN" sz="2800" b="1" dirty="0">
              <a:latin typeface="+mj-ea"/>
              <a:ea typeface="+mj-ea"/>
            </a:endParaRPr>
          </a:p>
          <a:p>
            <a:endParaRPr lang="en-US" altLang="zh-CN" sz="2800" b="1" dirty="0">
              <a:latin typeface="+mj-ea"/>
              <a:ea typeface="+mj-ea"/>
            </a:endParaRPr>
          </a:p>
          <a:p>
            <a:r>
              <a:rPr lang="en-US" altLang="zh-CN" sz="2800" b="1" dirty="0">
                <a:latin typeface="+mj-ea"/>
                <a:ea typeface="+mj-ea"/>
              </a:rPr>
              <a:t>[</a:t>
            </a:r>
            <a:r>
              <a:rPr lang="zh-CN" altLang="en-US" sz="2800" b="1" dirty="0">
                <a:latin typeface="+mj-ea"/>
                <a:ea typeface="+mj-ea"/>
              </a:rPr>
              <a:t>出埃及 </a:t>
            </a:r>
            <a:r>
              <a:rPr lang="en-US" altLang="zh-CN" sz="2800" b="1" dirty="0">
                <a:latin typeface="+mj-ea"/>
                <a:ea typeface="+mj-ea"/>
              </a:rPr>
              <a:t>32:15-20] 15</a:t>
            </a:r>
            <a:r>
              <a:rPr lang="zh-CN" altLang="en-US" sz="2800" b="1" dirty="0">
                <a:latin typeface="+mj-ea"/>
                <a:ea typeface="+mj-ea"/>
              </a:rPr>
              <a:t> 摩西转身下山，手里拿着两块法版。这版是两面写的，这面那面都有字， </a:t>
            </a:r>
            <a:r>
              <a:rPr lang="en-US" altLang="zh-CN" sz="2800" b="1" dirty="0">
                <a:latin typeface="+mj-ea"/>
                <a:ea typeface="+mj-ea"/>
              </a:rPr>
              <a:t>16 </a:t>
            </a:r>
            <a:r>
              <a:rPr lang="zh-CN" altLang="en-US" sz="2800" b="1" dirty="0">
                <a:latin typeface="+mj-ea"/>
                <a:ea typeface="+mj-ea"/>
              </a:rPr>
              <a:t>是神的工作，字是神写的，刻在版上。 </a:t>
            </a:r>
            <a:r>
              <a:rPr lang="en-US" altLang="zh-CN" sz="2800" b="1" dirty="0">
                <a:latin typeface="+mj-ea"/>
                <a:ea typeface="+mj-ea"/>
              </a:rPr>
              <a:t>17 </a:t>
            </a: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约书亚一听见百姓呼喊的声音，就对摩西说：“在营里有争战的声音。” </a:t>
            </a:r>
            <a:r>
              <a:rPr lang="en-US" altLang="zh-CN" sz="2800" b="1" dirty="0">
                <a:latin typeface="+mj-ea"/>
                <a:ea typeface="+mj-ea"/>
              </a:rPr>
              <a:t>18 </a:t>
            </a:r>
            <a:r>
              <a:rPr lang="zh-CN" altLang="en-US" sz="2800" b="1" dirty="0">
                <a:latin typeface="+mj-ea"/>
                <a:ea typeface="+mj-ea"/>
              </a:rPr>
              <a:t>摩西说：“这不是人打胜仗的声音，也不是人打败仗的声音，我所听见的乃是人歌唱的声音。” </a:t>
            </a:r>
            <a:r>
              <a:rPr lang="en-US" altLang="zh-CN" sz="2800" b="1" dirty="0">
                <a:latin typeface="+mj-ea"/>
                <a:ea typeface="+mj-ea"/>
              </a:rPr>
              <a:t>19 </a:t>
            </a:r>
            <a:r>
              <a:rPr lang="zh-CN" altLang="en-US" sz="2800" b="1" dirty="0">
                <a:latin typeface="+mj-ea"/>
                <a:ea typeface="+mj-ea"/>
              </a:rPr>
              <a:t>摩西挨近营前，就看见牛犊，又看见人跳舞，便发烈怒，把两块版扔在山下摔碎了， </a:t>
            </a:r>
            <a:r>
              <a:rPr lang="en-US" altLang="zh-CN" sz="2800" b="1" dirty="0">
                <a:latin typeface="+mj-ea"/>
                <a:ea typeface="+mj-ea"/>
              </a:rPr>
              <a:t>20 </a:t>
            </a:r>
            <a:r>
              <a:rPr lang="zh-CN" altLang="en-US" sz="2800" b="1" dirty="0">
                <a:latin typeface="+mj-ea"/>
                <a:ea typeface="+mj-ea"/>
              </a:rPr>
              <a:t>又将他们所铸的牛犊用火焚烧，磨得粉碎，撒在水面上，叫以色列人喝。</a:t>
            </a:r>
          </a:p>
        </p:txBody>
      </p:sp>
    </p:spTree>
    <p:extLst>
      <p:ext uri="{BB962C8B-B14F-4D97-AF65-F5344CB8AC3E}">
        <p14:creationId xmlns:p14="http://schemas.microsoft.com/office/powerpoint/2010/main" val="3124154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59C7-AE34-370D-7988-7ABEDF018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4624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+mj-ea"/>
                <a:ea typeface="+mj-ea"/>
              </a:rPr>
              <a:t>第一阶段</a:t>
            </a:r>
            <a:r>
              <a:rPr lang="zh-CN" altLang="en-US" sz="5400" b="1" dirty="0"/>
              <a:t>五件重要事件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709BE-6C22-E4E9-0C11-A5FDBEFD9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0187"/>
            <a:ext cx="8191822" cy="34989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与亚玛力人争战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上西乃山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窥探迦南地</a:t>
            </a:r>
            <a:endParaRPr lang="en-US" altLang="zh-CN" sz="40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不要嫉妒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4000" b="1" dirty="0">
                <a:latin typeface="+mj-ea"/>
                <a:ea typeface="+mj-ea"/>
              </a:rPr>
              <a:t>按立</a:t>
            </a: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sz="4000" b="1" dirty="0">
              <a:latin typeface="+mj-ea"/>
              <a:ea typeface="+mj-ea"/>
            </a:endParaRPr>
          </a:p>
          <a:p>
            <a:pPr marL="514350" indent="-514350">
              <a:buFont typeface="+mj-lt"/>
              <a:buAutoNum type="arabicPeriod"/>
            </a:pPr>
            <a:endParaRPr lang="zh-CN" altLang="en-US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4286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7C8D8D-FD6B-069A-59F4-2425F3DE5F77}"/>
              </a:ext>
            </a:extLst>
          </p:cNvPr>
          <p:cNvSpPr txBox="1"/>
          <p:nvPr/>
        </p:nvSpPr>
        <p:spPr>
          <a:xfrm>
            <a:off x="215516" y="116632"/>
            <a:ext cx="8712968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sz="3200" b="1" dirty="0">
                <a:latin typeface="+mj-ea"/>
                <a:ea typeface="+mj-ea"/>
              </a:rPr>
              <a:t>[</a:t>
            </a:r>
            <a:r>
              <a:rPr lang="zh-CN" altLang="en-US" sz="3200" b="1" dirty="0">
                <a:latin typeface="+mj-ea"/>
                <a:ea typeface="+mj-ea"/>
              </a:rPr>
              <a:t>民数记</a:t>
            </a:r>
            <a:r>
              <a:rPr lang="en-US" altLang="zh-CN" sz="3200" b="1" dirty="0">
                <a:latin typeface="+mj-ea"/>
                <a:ea typeface="+mj-ea"/>
              </a:rPr>
              <a:t>13:1-2]</a:t>
            </a:r>
            <a:r>
              <a:rPr lang="zh-CN" altLang="en-US" sz="3200" b="1" dirty="0">
                <a:latin typeface="+mj-ea"/>
                <a:ea typeface="+mj-ea"/>
              </a:rPr>
              <a:t> 耶和华晓谕摩西说：</a:t>
            </a:r>
            <a:r>
              <a:rPr lang="en-US" altLang="zh-CN" sz="3200" b="1" dirty="0">
                <a:latin typeface="+mj-ea"/>
                <a:ea typeface="+mj-ea"/>
              </a:rPr>
              <a:t>“</a:t>
            </a:r>
            <a:r>
              <a:rPr lang="zh-CN" altLang="en-US" sz="3200" b="1" dirty="0">
                <a:latin typeface="+mj-ea"/>
                <a:ea typeface="+mj-ea"/>
              </a:rPr>
              <a:t>你打发人去窥探我所赐给以色列人的迦南地，他们每支派中要打发一个人，都要做首领的。” </a:t>
            </a:r>
            <a:endParaRPr lang="en-US" altLang="zh-CN" sz="3200" b="1" dirty="0">
              <a:latin typeface="+mj-ea"/>
              <a:ea typeface="+mj-ea"/>
            </a:endParaRPr>
          </a:p>
          <a:p>
            <a:pPr algn="l"/>
            <a:endParaRPr lang="en-US" altLang="zh-CN" sz="3200" b="1" dirty="0">
              <a:latin typeface="+mj-ea"/>
              <a:ea typeface="+mj-ea"/>
            </a:endParaRPr>
          </a:p>
          <a:p>
            <a:pPr algn="l"/>
            <a:r>
              <a:rPr lang="zh-CN" altLang="en-US" sz="3200" b="1" dirty="0">
                <a:latin typeface="+mj-ea"/>
                <a:ea typeface="+mj-ea"/>
              </a:rPr>
              <a:t> </a:t>
            </a:r>
            <a:r>
              <a:rPr lang="en-US" altLang="zh-CN" sz="3200" b="1" dirty="0">
                <a:latin typeface="+mj-ea"/>
                <a:ea typeface="+mj-ea"/>
              </a:rPr>
              <a:t>[</a:t>
            </a:r>
            <a:r>
              <a:rPr lang="zh-CN" altLang="en-US" sz="3200" b="1" dirty="0">
                <a:latin typeface="+mj-ea"/>
                <a:ea typeface="+mj-ea"/>
              </a:rPr>
              <a:t>民数记</a:t>
            </a:r>
            <a:r>
              <a:rPr lang="en-US" altLang="zh-CN" sz="3200" b="1" dirty="0">
                <a:latin typeface="+mj-ea"/>
                <a:ea typeface="+mj-ea"/>
              </a:rPr>
              <a:t>13:8]</a:t>
            </a:r>
            <a:r>
              <a:rPr lang="zh-CN" altLang="en-US" sz="3200" b="1" dirty="0">
                <a:latin typeface="+mj-ea"/>
                <a:ea typeface="+mj-ea"/>
              </a:rPr>
              <a:t> 属以法莲支派的有嫩的儿子何西阿；</a:t>
            </a:r>
            <a:endParaRPr lang="en-US" altLang="zh-CN" sz="3200" b="1" dirty="0">
              <a:latin typeface="+mj-ea"/>
              <a:ea typeface="+mj-ea"/>
            </a:endParaRPr>
          </a:p>
          <a:p>
            <a:pPr algn="l"/>
            <a:endParaRPr lang="en-US" altLang="zh-CN" sz="3200" b="1" dirty="0">
              <a:latin typeface="+mj-ea"/>
              <a:ea typeface="+mj-ea"/>
            </a:endParaRPr>
          </a:p>
          <a:p>
            <a:pPr algn="l"/>
            <a:r>
              <a:rPr lang="en-US" altLang="zh-CN" sz="3200" b="1" dirty="0">
                <a:latin typeface="+mj-ea"/>
                <a:ea typeface="+mj-ea"/>
              </a:rPr>
              <a:t>[</a:t>
            </a:r>
            <a:r>
              <a:rPr lang="zh-CN" altLang="en-US" sz="3200" b="1" dirty="0">
                <a:latin typeface="+mj-ea"/>
                <a:ea typeface="+mj-ea"/>
              </a:rPr>
              <a:t>民数记</a:t>
            </a:r>
            <a:r>
              <a:rPr lang="en-US" altLang="zh-CN" sz="3200" b="1" dirty="0">
                <a:latin typeface="+mj-ea"/>
                <a:ea typeface="+mj-ea"/>
              </a:rPr>
              <a:t>13:16]</a:t>
            </a:r>
            <a:r>
              <a:rPr lang="zh-CN" altLang="en-US" sz="3200" b="1" dirty="0">
                <a:latin typeface="+mj-ea"/>
                <a:ea typeface="+mj-ea"/>
              </a:rPr>
              <a:t> 这就是摩西所打发窥探那地之人的名字。摩西就称嫩的儿子何西阿为约书亚。</a:t>
            </a:r>
            <a:endParaRPr lang="en-US" altLang="zh-CN" sz="3200" b="1" dirty="0">
              <a:latin typeface="+mj-ea"/>
              <a:ea typeface="+mj-ea"/>
            </a:endParaRPr>
          </a:p>
          <a:p>
            <a:pPr algn="l"/>
            <a:endParaRPr lang="en-US" altLang="zh-CN" sz="3200" b="1" dirty="0">
              <a:latin typeface="+mj-ea"/>
              <a:ea typeface="+mj-ea"/>
            </a:endParaRPr>
          </a:p>
          <a:p>
            <a:r>
              <a:rPr lang="en-US" altLang="zh-CN" sz="3200" b="1" i="0" dirty="0">
                <a:effectLst/>
                <a:latin typeface="+mj-ea"/>
                <a:ea typeface="+mj-ea"/>
              </a:rPr>
              <a:t>[</a:t>
            </a:r>
            <a:r>
              <a:rPr lang="zh-CN" altLang="en-US" sz="3200" b="1" i="0" dirty="0">
                <a:effectLst/>
                <a:latin typeface="+mj-ea"/>
                <a:ea typeface="+mj-ea"/>
              </a:rPr>
              <a:t>申命记 </a:t>
            </a:r>
            <a:r>
              <a:rPr lang="en-US" altLang="zh-CN" sz="3200" b="1" i="0" dirty="0">
                <a:effectLst/>
                <a:latin typeface="+mj-ea"/>
                <a:ea typeface="+mj-ea"/>
              </a:rPr>
              <a:t>1:</a:t>
            </a:r>
            <a:r>
              <a:rPr lang="en-US" altLang="zh-CN" sz="3200" b="1" dirty="0">
                <a:latin typeface="+mj-ea"/>
                <a:ea typeface="+mj-ea"/>
              </a:rPr>
              <a:t>38] </a:t>
            </a:r>
            <a:r>
              <a:rPr lang="zh-CN" altLang="en-US" sz="3200" b="1" dirty="0">
                <a:latin typeface="+mj-ea"/>
                <a:ea typeface="+mj-ea"/>
              </a:rPr>
              <a:t>伺候你，嫩的儿子约书亚，他必得进入那地。</a:t>
            </a:r>
            <a:r>
              <a:rPr lang="zh-CN" altLang="en-US" sz="3200" b="1" dirty="0">
                <a:solidFill>
                  <a:srgbClr val="FF0000"/>
                </a:solidFill>
                <a:latin typeface="+mj-ea"/>
                <a:ea typeface="+mj-ea"/>
              </a:rPr>
              <a:t>你要勉励他</a:t>
            </a:r>
            <a:r>
              <a:rPr lang="zh-CN" altLang="en-US" sz="3200" b="1" dirty="0">
                <a:latin typeface="+mj-ea"/>
                <a:ea typeface="+mj-ea"/>
              </a:rPr>
              <a:t>，因为他要使以色列人承受那地为业。</a:t>
            </a:r>
            <a:endParaRPr lang="en-US" altLang="zh-CN" sz="3200" b="1" dirty="0">
              <a:latin typeface="+mj-ea"/>
              <a:ea typeface="+mj-ea"/>
            </a:endParaRPr>
          </a:p>
          <a:p>
            <a:pPr algn="l"/>
            <a:endParaRPr lang="zh-CN" altLang="en-US" sz="32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4573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531F09-29C0-D5C0-3A0B-D49DC4FA3D97}"/>
              </a:ext>
            </a:extLst>
          </p:cNvPr>
          <p:cNvSpPr txBox="1"/>
          <p:nvPr/>
        </p:nvSpPr>
        <p:spPr>
          <a:xfrm>
            <a:off x="0" y="25517"/>
            <a:ext cx="91440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+mj-ea"/>
                <a:ea typeface="+mj-ea"/>
              </a:rPr>
              <a:t>[</a:t>
            </a:r>
            <a:r>
              <a:rPr lang="zh-CN" altLang="en-US" sz="2800" b="1" dirty="0">
                <a:latin typeface="+mj-ea"/>
                <a:ea typeface="+mj-ea"/>
              </a:rPr>
              <a:t>民数记 </a:t>
            </a:r>
            <a:r>
              <a:rPr lang="en-US" altLang="zh-CN" sz="2800" b="1" dirty="0">
                <a:latin typeface="+mj-ea"/>
                <a:ea typeface="+mj-ea"/>
              </a:rPr>
              <a:t>14:1-10] 1 </a:t>
            </a:r>
            <a:r>
              <a:rPr lang="zh-CN" altLang="en-US" sz="2800" b="1" dirty="0">
                <a:latin typeface="+mj-ea"/>
                <a:ea typeface="+mj-ea"/>
              </a:rPr>
              <a:t>当下全会众大声喧嚷，那夜百姓都哭号。 </a:t>
            </a:r>
            <a:r>
              <a:rPr lang="en-US" altLang="zh-CN" sz="2800" b="1" dirty="0">
                <a:latin typeface="+mj-ea"/>
                <a:ea typeface="+mj-ea"/>
              </a:rPr>
              <a:t>2 </a:t>
            </a:r>
            <a:r>
              <a:rPr lang="zh-CN" altLang="en-US" sz="2800" b="1" dirty="0">
                <a:latin typeface="+mj-ea"/>
                <a:ea typeface="+mj-ea"/>
              </a:rPr>
              <a:t>以色列众人向摩西、亚伦发怨言，全会众对他们说：“巴不得我们早死在埃及地，或是死在这旷野！ </a:t>
            </a:r>
            <a:r>
              <a:rPr lang="en-US" altLang="zh-CN" sz="2800" b="1" dirty="0">
                <a:latin typeface="+mj-ea"/>
                <a:ea typeface="+mj-ea"/>
              </a:rPr>
              <a:t>3 </a:t>
            </a:r>
            <a:r>
              <a:rPr lang="zh-CN" altLang="en-US" sz="2800" b="1" dirty="0">
                <a:latin typeface="+mj-ea"/>
                <a:ea typeface="+mj-ea"/>
              </a:rPr>
              <a:t>耶和华为什么把我们领到那地，使我们倒在刀下呢？我们的妻子和孩子必被掳掠。我们回埃及去岂不好吗？”</a:t>
            </a:r>
            <a:r>
              <a:rPr lang="en-US" altLang="zh-CN" sz="2800" b="1" dirty="0">
                <a:latin typeface="+mj-ea"/>
                <a:ea typeface="+mj-ea"/>
              </a:rPr>
              <a:t>4 </a:t>
            </a:r>
            <a:r>
              <a:rPr lang="zh-CN" altLang="en-US" sz="2800" b="1" dirty="0">
                <a:latin typeface="+mj-ea"/>
                <a:ea typeface="+mj-ea"/>
              </a:rPr>
              <a:t>众人彼此说：“我们不如立一个首领回埃及去吧！” </a:t>
            </a:r>
            <a:r>
              <a:rPr lang="en-US" altLang="zh-CN" sz="2800" b="1" dirty="0">
                <a:latin typeface="+mj-ea"/>
                <a:ea typeface="+mj-ea"/>
              </a:rPr>
              <a:t>5 </a:t>
            </a:r>
            <a:r>
              <a:rPr lang="zh-CN" altLang="en-US" sz="2800" b="1" dirty="0">
                <a:latin typeface="+mj-ea"/>
                <a:ea typeface="+mj-ea"/>
              </a:rPr>
              <a:t>摩西、亚伦就俯伏在以色列全会众面前。 </a:t>
            </a:r>
            <a:r>
              <a:rPr lang="en-US" altLang="zh-CN" sz="2800" b="1" dirty="0">
                <a:latin typeface="+mj-ea"/>
                <a:ea typeface="+mj-ea"/>
              </a:rPr>
              <a:t>6 </a:t>
            </a:r>
            <a:r>
              <a:rPr lang="zh-CN" altLang="en-US" sz="2800" b="1" dirty="0">
                <a:latin typeface="+mj-ea"/>
                <a:ea typeface="+mj-ea"/>
              </a:rPr>
              <a:t>窥探地的人中，嫩的儿子约书亚和耶孚尼的儿子迦勒</a:t>
            </a: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撕裂衣服</a:t>
            </a:r>
            <a:r>
              <a:rPr lang="zh-CN" altLang="en-US" sz="2800" b="1" dirty="0">
                <a:latin typeface="+mj-ea"/>
                <a:ea typeface="+mj-ea"/>
              </a:rPr>
              <a:t>， </a:t>
            </a:r>
            <a:r>
              <a:rPr lang="en-US" altLang="zh-CN" sz="2800" b="1" dirty="0">
                <a:latin typeface="+mj-ea"/>
                <a:ea typeface="+mj-ea"/>
              </a:rPr>
              <a:t>7 </a:t>
            </a:r>
            <a:r>
              <a:rPr lang="zh-CN" altLang="en-US" sz="2800" b="1" dirty="0">
                <a:latin typeface="+mj-ea"/>
                <a:ea typeface="+mj-ea"/>
              </a:rPr>
              <a:t>对以色列全会众说：“我们所窥探经过之地是极美之地。 </a:t>
            </a:r>
            <a:r>
              <a:rPr lang="en-US" altLang="zh-CN" sz="2800" b="1" dirty="0">
                <a:latin typeface="+mj-ea"/>
                <a:ea typeface="+mj-ea"/>
              </a:rPr>
              <a:t>8 </a:t>
            </a: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耶和华若喜悦我们</a:t>
            </a:r>
            <a:r>
              <a:rPr lang="zh-CN" altLang="en-US" sz="2800" b="1" dirty="0">
                <a:latin typeface="+mj-ea"/>
                <a:ea typeface="+mj-ea"/>
              </a:rPr>
              <a:t>，就必将我们领进那地，把地赐给我们，那地原是流奶与蜜之地。 </a:t>
            </a:r>
            <a:r>
              <a:rPr lang="en-US" altLang="zh-CN" sz="2800" b="1" dirty="0">
                <a:latin typeface="+mj-ea"/>
                <a:ea typeface="+mj-ea"/>
              </a:rPr>
              <a:t>9 </a:t>
            </a:r>
            <a:r>
              <a:rPr lang="zh-CN" altLang="en-US" sz="2800" b="1" dirty="0">
                <a:latin typeface="+mj-ea"/>
                <a:ea typeface="+mj-ea"/>
              </a:rPr>
              <a:t>但你们</a:t>
            </a: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不可背叛耶和华</a:t>
            </a:r>
            <a:r>
              <a:rPr lang="zh-CN" altLang="en-US" sz="2800" b="1" dirty="0">
                <a:latin typeface="+mj-ea"/>
                <a:ea typeface="+mj-ea"/>
              </a:rPr>
              <a:t>，也不要怕那地的居民，因为他们是我们的食物，并且荫庇他们的已经离开他们。有</a:t>
            </a: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耶和华与我们同在</a:t>
            </a:r>
            <a:r>
              <a:rPr lang="zh-CN" altLang="en-US" sz="2800" b="1" dirty="0">
                <a:latin typeface="+mj-ea"/>
                <a:ea typeface="+mj-ea"/>
              </a:rPr>
              <a:t>，不要怕他们。” </a:t>
            </a:r>
            <a:r>
              <a:rPr lang="en-US" altLang="zh-CN" sz="2800" b="1" dirty="0">
                <a:latin typeface="+mj-ea"/>
                <a:ea typeface="+mj-ea"/>
              </a:rPr>
              <a:t>10 </a:t>
            </a:r>
            <a:r>
              <a:rPr lang="zh-CN" altLang="en-US" sz="2800" b="1" dirty="0">
                <a:latin typeface="+mj-ea"/>
                <a:ea typeface="+mj-ea"/>
              </a:rPr>
              <a:t>但全会众说拿石头打死他们二人。忽然，耶和华的荣光在会幕中向以色列众人显现。</a:t>
            </a:r>
          </a:p>
        </p:txBody>
      </p:sp>
    </p:spTree>
    <p:extLst>
      <p:ext uri="{BB962C8B-B14F-4D97-AF65-F5344CB8AC3E}">
        <p14:creationId xmlns:p14="http://schemas.microsoft.com/office/powerpoint/2010/main" val="3010306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18154</TotalTime>
  <Words>1860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宋体</vt:lpstr>
      <vt:lpstr>微软雅黑</vt:lpstr>
      <vt:lpstr>Arial</vt:lpstr>
      <vt:lpstr>Calibri</vt:lpstr>
      <vt:lpstr>Calibri Light</vt:lpstr>
      <vt:lpstr>Office Theme</vt:lpstr>
      <vt:lpstr>PowerPoint Presentation</vt:lpstr>
      <vt:lpstr>约书亚生平</vt:lpstr>
      <vt:lpstr>第一阶段五件重要事件</vt:lpstr>
      <vt:lpstr>PowerPoint Presentation</vt:lpstr>
      <vt:lpstr>第一阶段五件重要事件</vt:lpstr>
      <vt:lpstr>PowerPoint Presentation</vt:lpstr>
      <vt:lpstr>第一阶段五件重要事件</vt:lpstr>
      <vt:lpstr>PowerPoint Presentation</vt:lpstr>
      <vt:lpstr>PowerPoint Presentation</vt:lpstr>
      <vt:lpstr>PowerPoint Presentation</vt:lpstr>
      <vt:lpstr>第一阶段五件重要事件</vt:lpstr>
      <vt:lpstr>PowerPoint Presentation</vt:lpstr>
      <vt:lpstr>PowerPoint Presentation</vt:lpstr>
      <vt:lpstr>第一阶段五件重要事件</vt:lpstr>
      <vt:lpstr>PowerPoint Presentation</vt:lpstr>
      <vt:lpstr>总结: 约书亚的属灵特质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Paul Fang</cp:lastModifiedBy>
  <cp:revision>1648</cp:revision>
  <dcterms:created xsi:type="dcterms:W3CDTF">2014-02-25T17:54:08Z</dcterms:created>
  <dcterms:modified xsi:type="dcterms:W3CDTF">2023-03-04T05:18:27Z</dcterms:modified>
</cp:coreProperties>
</file>