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2866" r:id="rId2"/>
    <p:sldId id="3645" r:id="rId3"/>
    <p:sldId id="3646" r:id="rId4"/>
    <p:sldId id="3647" r:id="rId5"/>
    <p:sldId id="3670" r:id="rId6"/>
    <p:sldId id="3648" r:id="rId7"/>
    <p:sldId id="3671" r:id="rId8"/>
    <p:sldId id="3649" r:id="rId9"/>
    <p:sldId id="3650" r:id="rId10"/>
    <p:sldId id="3651" r:id="rId11"/>
    <p:sldId id="3652" r:id="rId12"/>
    <p:sldId id="3653" r:id="rId13"/>
    <p:sldId id="3654" r:id="rId14"/>
    <p:sldId id="3655" r:id="rId15"/>
    <p:sldId id="3656" r:id="rId16"/>
    <p:sldId id="3657" r:id="rId17"/>
    <p:sldId id="3658" r:id="rId18"/>
    <p:sldId id="3659" r:id="rId19"/>
    <p:sldId id="3660" r:id="rId20"/>
    <p:sldId id="3661" r:id="rId21"/>
    <p:sldId id="3662" r:id="rId22"/>
    <p:sldId id="3663" r:id="rId23"/>
    <p:sldId id="3664" r:id="rId24"/>
    <p:sldId id="3581" r:id="rId25"/>
    <p:sldId id="3644" r:id="rId26"/>
    <p:sldId id="3356" r:id="rId27"/>
    <p:sldId id="3672" r:id="rId28"/>
    <p:sldId id="1098"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80" d="100"/>
          <a:sy n="80" d="100"/>
        </p:scale>
        <p:origin x="-2514" y="-8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2023/5/19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2023/5/19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2023/5/19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2023/5/19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2023/5/19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2023/5/19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2023/5/19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2023/5/19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2023/5/19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2023/5/19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2023/5/19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2023/5/19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2023/5/19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2023/5/19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当时，约书亚召了流便人、迦得人和玛拿西半支派的人来，</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Then Joshua called the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half the tribe of Manasseh,</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对他们说：“耶和华仆人摩西所吩咐你们的，你们都遵守了；我所吩咐你们的，你们也都听从了。</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and said to them: “You have kept all that Moses the servant of the Lord commanded you, and have obeyed my voice in all that I commanded you.</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他们到了基列地，见流便人、迦得人和玛拿西半支派的人，对他们说：</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Then they came to the children of Reuben, to the children of Gad, and to half the tribe of Manasseh, to the land of Gilead, and they spoke with them, saying,</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耶和华全会众这样说，你们今日转去不跟从耶和华，干犯以色列的　神，为自己筑一座坛，悖逆了耶和华，这犯的是什么罪呢？</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Thus says the whole congregation of the Lord: ‘What treachery is this that you have committed against the God of Israel, to turn away this day from following the Lord, in that you have built for yourselves an altar, that you might rebel this day against the Lord?</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从前拜毗珥的罪孽还算小吗？虽然瘟疫临到耶和华的会众，到今日我们还没有洗净这罪</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Is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iniquity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not enough for us, from which we are not cleansed till this day, although there was a plague in the congregation of the Lord,</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你们今日竟转去不跟从耶和华吗？你们今日既悖逆耶和华，</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明日祂必</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向以色列全会众发怒。</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but that you must turn away this day from following the Lord? And it shall be, if you rebel today against the Lord, that tomorrow He will be angry with the whole congregation of Israel.</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你们所得为业之地，若嫌不洁净，就可以过到耶和华之地，就是耶和华的帐幕所住之地，在我们中间得地业，只是不可悖逆耶和华，也不可得罪我们，在耶和华我们　神的坛以外为自己筑坛。</a:t>
            </a:r>
            <a:r>
              <a:rPr lang="en-US" altLang="zh-CN" sz="2900" b="1" kern="100" spc="100" dirty="0">
                <a:latin typeface="微软雅黑" panose="020B0503020204020204" pitchFamily="34" charset="-122"/>
                <a:ea typeface="微软雅黑" panose="020B0503020204020204" pitchFamily="34" charset="-122"/>
                <a:cs typeface="Calibri" panose="020F0502020204030204" pitchFamily="34" charset="0"/>
              </a:rPr>
              <a:t>Nevertheless, if the land of your possession is unclean, then cross over to the land of the possession of the Lord, where the Lord’s tabernacle stands, and take possession among us; but do not rebel against the Lord, nor rebel against us, by building yourselves an altar besides the altar of the Lord our God</a:t>
            </a:r>
            <a:r>
              <a:rPr lang="en-US" altLang="zh-CN" sz="29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从前谢拉的曾孙亚干，岂不是在那当灭的物上犯了罪，就有忿怒临到以色列全会众吗？那人在所犯的罪中，不独一人死亡。” </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Did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not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Achan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Zerah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commit a trespass in the accursed thing, and wrath fell on all the congregation of Israel? And that man did not perish alone in his iniquity.’”</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于是流便人、迦得人、玛拿西半支派的人回答以色列军中的统领说</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children of Reuben, the children of Gad, and half the tribe of Manasseh answered and said to the heads of the divisions of Israel:</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大能者　神耶和华，大能者　神耶和华</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，祂是</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知道的。以色列人也必知道。我们若有悖逆的意思，或是干犯耶和华（愿你今日不保佑我们）</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Lord God of gods, the Lord God of gods, He knows, and let Israel itself know—if it is in rebellion, or if in treachery against the Lord, do not save us this day.</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为自己筑坛，要转去不跟从耶和华，或是要将燔祭、素祭、平安祭献在坛上，愿耶和华亲自讨我们的罪</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we have built ourselves an altar to turn from following the Lord, or if to offer on it burnt offerings or grain offerings, or if to offer peace offerings on it, let the Lord Himself require an account.</a:t>
            </a:r>
          </a:p>
          <a:p>
            <a:pPr marL="0" indent="0" algn="just">
              <a:lnSpc>
                <a:spcPct val="100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我们行这事并非无故，是特意作的，说：恐怕日后你们的子孙对我们的子孙说：‘你们与耶和华以色列的　神有何关涉呢？</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But in fact we have done it for fear, for a reason, saying, ‘In time to come your descendants may speak to our descendants, saying, “What have you to do with the Lord God of Israel?</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因为耶和华把约旦河定为我们和你们这流便人、迦得人的交界，你们与耶和华无份了。’这样，你们的子孙就使我们的子孙不再敬畏耶和华了。</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For the Lord has made the Jordan a border between you and us, you children of Reuben and children of Gad. You have no part in the Lord.” So your descendants would make our descendants cease fearing the Lord.’</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因此我们说：‘不如为自己筑一座坛，不是为献燔祭，也不是为献别的祭；</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Therefore we said, ‘Let us now prepare to build ourselves an altar, not for burnt offering nor for sacrifice,</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乃是为你我中间和你我后人中间作证据，好叫我们也在耶和华面前献燔祭、平安祭，和别的祭</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侍奉祂，</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免得你们的子孙日后对我们的子孙说：你们与耶和华无份了。’ </a:t>
            </a:r>
            <a:r>
              <a:rPr lang="en-US" altLang="zh-CN" sz="2900" b="1" kern="100" spc="100" dirty="0">
                <a:latin typeface="微软雅黑" panose="020B0503020204020204" pitchFamily="34" charset="-122"/>
                <a:ea typeface="微软雅黑" panose="020B0503020204020204" pitchFamily="34" charset="-122"/>
                <a:cs typeface="Calibri" panose="020F0502020204030204" pitchFamily="34" charset="0"/>
              </a:rPr>
              <a:t>but that it may be a witness between you and us and our generations after us, that we may perform the service of the Lord before Him with our burnt offerings, with our sacrifices, and with our peace offerings; that your descendants may not say to our descendants in time to come, “You have no part in the Lord.”’</a:t>
            </a:r>
            <a:endParaRPr lang="en-US" altLang="zh-CN" sz="29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所以我们说：日后你们对我们，或对我们的后人这样说，我们就可以回答说：你们看我们列祖所筑的坛，是耶和华坛的样式，这并不是为献燔祭，也不是为献别的祭，乃是为作你我中间的证据。</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Therefore we said that it will be, when they say this to us or to our generations in time to come, that we may say, ‘Here is the replica of the altar of the Lord which our fathers made, though not for burnt offerings nor for sacrifices; but it is a witness between you and us.’</a:t>
            </a:r>
            <a:endPar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我们在耶和华我们　神帐幕前的坛以外，另筑一座坛，为献燔祭、素祭和别的祭；悖逆耶和华，今日转去不</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跟从祂，</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我们断没有这个意思。”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Far be it from us that we should rebel against the Lord, and turn from following the Lord this day, to build an altar for burnt offerings, for grain offerings, or for sacrifices, besides the altar of the Lord our God which is before His tabernacle</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你们这许多日子，总没有撇离你们的弟兄，直到今日，并守了耶和华你们　神所吩咐你们当守的。</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You have not left your brethren these many days, up to this day, but have kept the charge of the commandment of the Lord your God.</a:t>
            </a:r>
          </a:p>
          <a:p>
            <a:pPr marL="0" indent="0" algn="just">
              <a:lnSpc>
                <a:spcPct val="112000"/>
              </a:lnSpc>
              <a:buNone/>
            </a:pPr>
            <a:r>
              <a:rPr lang="en-US" altLang="zh-CN" sz="26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26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如今耶和华你们　神</a:t>
            </a:r>
            <a:r>
              <a:rPr lang="zh-CN" altLang="en-US" sz="26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照着祂所</a:t>
            </a:r>
            <a:r>
              <a:rPr lang="zh-CN" altLang="en-US" sz="26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应许的，使你</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们弟兄得享平安，现在可以转回你们的帐棚，到耶和华的仆人摩西在约旦河东所赐你们为业之地。</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And now the Lord your God has given rest to your brethren, as He promised them; now therefore, return and go to your tents and to the land of your possession, which Moses the servant of the Lord gave you on the other side of the Jordan</a:t>
            </a: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祭司非尼哈与会中的首领，就是与他同来以色列军中的统领，听见流便人、迦得人、玛拿西人所说的话，就都以为美。</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Now when Phinehas the priest and the rulers of the congregation, the heads of the divisions of Israel who were with him, heard the words that the children of Reuben, the children of Gad, and the children of Manasseh spoke, it pleased them.</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祭司以利亚撒的儿子非尼哈对流便人、迦得人、玛拿西人说：“今日我们知道耶和华在我们中间，因为你们没有</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向祂犯</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了这罪，现在你们救以色列人脱离耶和华的手了。” </a:t>
            </a:r>
            <a:r>
              <a:rPr lang="en-US" altLang="zh-CN" sz="2900" b="1" kern="100" spc="100" dirty="0">
                <a:latin typeface="微软雅黑" panose="020B0503020204020204" pitchFamily="34" charset="-122"/>
                <a:ea typeface="微软雅黑" panose="020B0503020204020204" pitchFamily="34" charset="-122"/>
                <a:cs typeface="Calibri" panose="020F0502020204030204" pitchFamily="34" charset="0"/>
              </a:rPr>
              <a:t>Then Phinehas the son of </a:t>
            </a:r>
            <a:r>
              <a:rPr lang="en-US" altLang="zh-CN" sz="2900" b="1" kern="100" spc="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2900" b="1" kern="100" spc="100" dirty="0">
                <a:latin typeface="微软雅黑" panose="020B0503020204020204" pitchFamily="34" charset="-122"/>
                <a:ea typeface="微软雅黑" panose="020B0503020204020204" pitchFamily="34" charset="-122"/>
                <a:cs typeface="Calibri" panose="020F0502020204030204" pitchFamily="34" charset="0"/>
              </a:rPr>
              <a:t> the priest said to the children of Reuben, the children of Gad, and the children of Manasseh, “This day we perceive that the Lord is among us, because you have not committed this treachery against the Lord. Now you have delivered the children of Israel out of the hand of the Lord</a:t>
            </a:r>
            <a:r>
              <a:rPr lang="en-US" altLang="zh-CN" sz="29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祭司以利亚撒的儿子非尼哈与众首领离了流便人、迦得人，从基列地回往迦南地，到了以色列人那里，便将这事回报他们</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Phinehas the son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 priest, and the rulers, returned from the children of Reuben and the children of Gad, from the land of Gilead to the land of Canaan, to the children of Israel, and brought back word to them.</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以色列人以这事为美，就称颂　神，不再提上去攻打流便人、迦得人，毁坏他们所住的地了。</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So the thing pleased the children of Israel, and the children of Israel blessed God; they spoke no more of going against them in battle, to destroy the land where the children of Reuben and Gad dwelt.</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流便人、迦得人给坛起名叫证坛。意思说：这坛在我们中间证明耶和华是　神。</a:t>
            </a:r>
          </a:p>
          <a:p>
            <a:pPr marL="0" indent="0" algn="just">
              <a:lnSpc>
                <a:spcPct val="112000"/>
              </a:lnSpc>
              <a:buNone/>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children of Reuben and the children of Gad called the altar, Witness, “For it is a witness between us that the Lord is God.”</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书亚打发流便、迦得和玛拿西半支派的军兵回到他们在约旦河东的地业去（</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在约旦河边筑了一座坛，表明他们与以色列迦南地的联系（</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其他</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众支派听到这个消息，齐来聚集，要去攻打他们（</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11-20</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这</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两个半支派对此事的解释（</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21-29</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其他</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支派听见此言，均以为美（</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30-34</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buNone/>
            </a:pPr>
            <a:r>
              <a:rPr lang="zh-CN" altLang="zh-CN" sz="2700" b="1" u="sng" dirty="0">
                <a:latin typeface="华文细黑" panose="02010600040101010101" pitchFamily="2" charset="-122"/>
                <a:ea typeface="华文细黑" panose="02010600040101010101" pitchFamily="2" charset="-122"/>
              </a:rPr>
              <a:t>本章文字的前后呼应的结构：</a:t>
            </a:r>
            <a:endParaRPr lang="zh-CN" altLang="zh-CN" sz="2700" b="1" dirty="0">
              <a:latin typeface="华文细黑" panose="02010600040101010101" pitchFamily="2" charset="-122"/>
              <a:ea typeface="华文细黑" panose="02010600040101010101" pitchFamily="2" charset="-122"/>
            </a:endParaRP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约但河东的人筑了一座坛（</a:t>
            </a:r>
            <a:r>
              <a:rPr lang="en-US" altLang="zh-CN" sz="2800" b="1" dirty="0">
                <a:latin typeface="华文细黑" panose="02010600040101010101" pitchFamily="2" charset="-122"/>
                <a:ea typeface="华文细黑" panose="02010600040101010101" pitchFamily="2" charset="-122"/>
              </a:rPr>
              <a:t>10</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约但河西的人威胁要去攻打（</a:t>
            </a:r>
            <a:r>
              <a:rPr lang="en-US" altLang="zh-CN" sz="2800" b="1" dirty="0">
                <a:latin typeface="华文细黑" panose="02010600040101010101" pitchFamily="2" charset="-122"/>
                <a:ea typeface="华文细黑" panose="02010600040101010101" pitchFamily="2" charset="-122"/>
              </a:rPr>
              <a:t>12</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a:t>
            </a:r>
            <a:r>
              <a:rPr lang="en-US" altLang="zh-CN" sz="2800" b="1" dirty="0">
                <a:latin typeface="华文细黑" panose="02010600040101010101" pitchFamily="2" charset="-122"/>
                <a:ea typeface="华文细黑" panose="02010600040101010101" pitchFamily="2" charset="-122"/>
              </a:rPr>
              <a:t>    </a:t>
            </a:r>
            <a:r>
              <a:rPr lang="zh-CN" altLang="zh-CN" sz="2800" b="1" dirty="0">
                <a:latin typeface="华文细黑" panose="02010600040101010101" pitchFamily="2" charset="-122"/>
                <a:ea typeface="华文细黑" panose="02010600040101010101" pitchFamily="2" charset="-122"/>
              </a:rPr>
              <a:t>约但河西的人派代表团前往（</a:t>
            </a:r>
            <a:r>
              <a:rPr lang="en-US" altLang="zh-CN" sz="2800" b="1" dirty="0">
                <a:latin typeface="华文细黑" panose="02010600040101010101" pitchFamily="2" charset="-122"/>
                <a:ea typeface="华文细黑" panose="02010600040101010101" pitchFamily="2" charset="-122"/>
              </a:rPr>
              <a:t>13</a:t>
            </a:r>
            <a:r>
              <a:rPr lang="zh-CN" altLang="zh-CN" sz="2800" b="1" dirty="0">
                <a:latin typeface="华文细黑" panose="02010600040101010101" pitchFamily="2" charset="-122"/>
                <a:ea typeface="华文细黑" panose="02010600040101010101" pitchFamily="2" charset="-122"/>
              </a:rPr>
              <a:t>～</a:t>
            </a:r>
            <a:r>
              <a:rPr lang="en-US" altLang="zh-CN" sz="2800" b="1" dirty="0">
                <a:latin typeface="华文细黑" panose="02010600040101010101" pitchFamily="2" charset="-122"/>
                <a:ea typeface="华文细黑" panose="02010600040101010101" pitchFamily="2" charset="-122"/>
              </a:rPr>
              <a:t>15a</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代表团责备约但河东的人（</a:t>
            </a:r>
            <a:r>
              <a:rPr lang="en-US" altLang="zh-CN" sz="2800" b="1" dirty="0">
                <a:latin typeface="华文细黑" panose="02010600040101010101" pitchFamily="2" charset="-122"/>
                <a:ea typeface="华文细黑" panose="02010600040101010101" pitchFamily="2" charset="-122"/>
              </a:rPr>
              <a:t>15b</a:t>
            </a:r>
            <a:r>
              <a:rPr lang="zh-CN" altLang="zh-CN" sz="2800" b="1" dirty="0">
                <a:latin typeface="华文细黑" panose="02010600040101010101" pitchFamily="2" charset="-122"/>
                <a:ea typeface="华文细黑" panose="02010600040101010101" pitchFamily="2" charset="-122"/>
              </a:rPr>
              <a:t>～</a:t>
            </a:r>
            <a:r>
              <a:rPr lang="en-US" altLang="zh-CN" sz="2800" b="1" dirty="0">
                <a:latin typeface="华文细黑" panose="02010600040101010101" pitchFamily="2" charset="-122"/>
                <a:ea typeface="华文细黑" panose="02010600040101010101" pitchFamily="2" charset="-122"/>
              </a:rPr>
              <a:t>20</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约但河东的人誓言无辜（</a:t>
            </a:r>
            <a:r>
              <a:rPr lang="en-US" altLang="zh-CN" sz="2800" b="1" dirty="0">
                <a:latin typeface="华文细黑" panose="02010600040101010101" pitchFamily="2" charset="-122"/>
                <a:ea typeface="华文细黑" panose="02010600040101010101" pitchFamily="2" charset="-122"/>
              </a:rPr>
              <a:t>22</a:t>
            </a:r>
            <a:r>
              <a:rPr lang="zh-CN" altLang="zh-CN" sz="2800" b="1" dirty="0">
                <a:latin typeface="华文细黑" panose="02010600040101010101" pitchFamily="2" charset="-122"/>
                <a:ea typeface="华文细黑" panose="02010600040101010101" pitchFamily="2" charset="-122"/>
              </a:rPr>
              <a:t>～</a:t>
            </a:r>
            <a:r>
              <a:rPr lang="en-US" altLang="zh-CN" sz="2800" b="1" dirty="0">
                <a:latin typeface="华文细黑" panose="02010600040101010101" pitchFamily="2" charset="-122"/>
                <a:ea typeface="华文细黑" panose="02010600040101010101" pitchFamily="2" charset="-122"/>
              </a:rPr>
              <a:t>23</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约但河东的人解释所筑的坛（</a:t>
            </a:r>
            <a:r>
              <a:rPr lang="en-US" altLang="zh-CN" sz="2800" b="1" dirty="0">
                <a:latin typeface="华文细黑" panose="02010600040101010101" pitchFamily="2" charset="-122"/>
                <a:ea typeface="华文细黑" panose="02010600040101010101" pitchFamily="2" charset="-122"/>
              </a:rPr>
              <a:t>24</a:t>
            </a:r>
            <a:r>
              <a:rPr lang="zh-CN" altLang="zh-CN" sz="2800" b="1" dirty="0">
                <a:latin typeface="华文细黑" panose="02010600040101010101" pitchFamily="2" charset="-122"/>
                <a:ea typeface="华文细黑" panose="02010600040101010101" pitchFamily="2" charset="-122"/>
              </a:rPr>
              <a:t>～</a:t>
            </a:r>
            <a:r>
              <a:rPr lang="en-US" altLang="zh-CN" sz="2800" b="1" dirty="0">
                <a:latin typeface="华文细黑" panose="02010600040101010101" pitchFamily="2" charset="-122"/>
                <a:ea typeface="华文细黑" panose="02010600040101010101" pitchFamily="2" charset="-122"/>
              </a:rPr>
              <a:t>27a</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约但河东的人解释所筑的坛（</a:t>
            </a:r>
            <a:r>
              <a:rPr lang="en-US" altLang="zh-CN" sz="2800" b="1" dirty="0">
                <a:latin typeface="华文细黑" panose="02010600040101010101" pitchFamily="2" charset="-122"/>
                <a:ea typeface="华文细黑" panose="02010600040101010101" pitchFamily="2" charset="-122"/>
              </a:rPr>
              <a:t>27b</a:t>
            </a:r>
            <a:r>
              <a:rPr lang="zh-CN" altLang="zh-CN" sz="2800" b="1" dirty="0">
                <a:latin typeface="华文细黑" panose="02010600040101010101" pitchFamily="2" charset="-122"/>
                <a:ea typeface="华文细黑" panose="02010600040101010101" pitchFamily="2" charset="-122"/>
              </a:rPr>
              <a:t>～</a:t>
            </a:r>
            <a:r>
              <a:rPr lang="en-US" altLang="zh-CN" sz="2800" b="1" dirty="0">
                <a:latin typeface="华文细黑" panose="02010600040101010101" pitchFamily="2" charset="-122"/>
                <a:ea typeface="华文细黑" panose="02010600040101010101" pitchFamily="2" charset="-122"/>
              </a:rPr>
              <a:t>28</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约但河东的人誓言无辜（</a:t>
            </a:r>
            <a:r>
              <a:rPr lang="en-US" altLang="zh-CN" sz="2800" b="1" dirty="0">
                <a:latin typeface="华文细黑" panose="02010600040101010101" pitchFamily="2" charset="-122"/>
                <a:ea typeface="华文细黑" panose="02010600040101010101" pitchFamily="2" charset="-122"/>
              </a:rPr>
              <a:t>29</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代表团接受约但河东之人的解释（</a:t>
            </a:r>
            <a:r>
              <a:rPr lang="en-US" altLang="zh-CN" sz="2800" b="1" dirty="0">
                <a:latin typeface="华文细黑" panose="02010600040101010101" pitchFamily="2" charset="-122"/>
                <a:ea typeface="华文细黑" panose="02010600040101010101" pitchFamily="2" charset="-122"/>
              </a:rPr>
              <a:t>30</a:t>
            </a:r>
            <a:r>
              <a:rPr lang="zh-CN" altLang="zh-CN" sz="2800" b="1" dirty="0">
                <a:latin typeface="华文细黑" panose="02010600040101010101" pitchFamily="2" charset="-122"/>
                <a:ea typeface="华文细黑" panose="02010600040101010101" pitchFamily="2" charset="-122"/>
              </a:rPr>
              <a:t>～</a:t>
            </a:r>
            <a:r>
              <a:rPr lang="en-US" altLang="zh-CN" sz="2800" b="1" dirty="0">
                <a:latin typeface="华文细黑" panose="02010600040101010101" pitchFamily="2" charset="-122"/>
                <a:ea typeface="华文细黑" panose="02010600040101010101" pitchFamily="2" charset="-122"/>
              </a:rPr>
              <a:t>31</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约但河西的代表团返回家园（</a:t>
            </a:r>
            <a:r>
              <a:rPr lang="en-US" altLang="zh-CN" sz="2800" b="1" dirty="0">
                <a:latin typeface="华文细黑" panose="02010600040101010101" pitchFamily="2" charset="-122"/>
                <a:ea typeface="华文细黑" panose="02010600040101010101" pitchFamily="2" charset="-122"/>
              </a:rPr>
              <a:t>32</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　约但河西的人收回打仗的威胁（</a:t>
            </a:r>
            <a:r>
              <a:rPr lang="en-US" altLang="zh-CN" sz="2800" b="1" dirty="0">
                <a:latin typeface="华文细黑" panose="02010600040101010101" pitchFamily="2" charset="-122"/>
                <a:ea typeface="华文细黑" panose="02010600040101010101" pitchFamily="2" charset="-122"/>
              </a:rPr>
              <a:t>33</a:t>
            </a:r>
            <a:r>
              <a:rPr lang="zh-CN" altLang="zh-CN" sz="2800" b="1" dirty="0">
                <a:latin typeface="华文细黑" panose="02010600040101010101" pitchFamily="2" charset="-122"/>
                <a:ea typeface="华文细黑" panose="02010600040101010101" pitchFamily="2" charset="-122"/>
              </a:rPr>
              <a:t>节）</a:t>
            </a:r>
          </a:p>
          <a:p>
            <a:pPr marL="457200" lvl="1" indent="0">
              <a:lnSpc>
                <a:spcPct val="110000"/>
              </a:lnSpc>
              <a:buNone/>
            </a:pPr>
            <a:r>
              <a:rPr lang="zh-CN" altLang="zh-CN" sz="2800" b="1" dirty="0">
                <a:latin typeface="华文细黑" panose="02010600040101010101" pitchFamily="2" charset="-122"/>
                <a:ea typeface="华文细黑" panose="02010600040101010101" pitchFamily="2" charset="-122"/>
              </a:rPr>
              <a:t>约但河东的人为祭坛取名（</a:t>
            </a:r>
            <a:r>
              <a:rPr lang="en-US" altLang="zh-CN" sz="2800" b="1" dirty="0">
                <a:latin typeface="华文细黑" panose="02010600040101010101" pitchFamily="2" charset="-122"/>
                <a:ea typeface="华文细黑" panose="02010600040101010101" pitchFamily="2" charset="-122"/>
              </a:rPr>
              <a:t>34</a:t>
            </a:r>
            <a:r>
              <a:rPr lang="zh-CN" altLang="zh-CN" sz="2800" b="1" dirty="0">
                <a:latin typeface="华文细黑" panose="02010600040101010101" pitchFamily="2" charset="-122"/>
                <a:ea typeface="华文细黑" panose="02010600040101010101" pitchFamily="2" charset="-122"/>
              </a:rPr>
              <a:t>节）</a:t>
            </a:r>
          </a:p>
        </p:txBody>
      </p:sp>
    </p:spTree>
    <p:extLst>
      <p:ext uri="{BB962C8B-B14F-4D97-AF65-F5344CB8AC3E}">
        <p14:creationId xmlns:p14="http://schemas.microsoft.com/office/powerpoint/2010/main" val="27539368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书亚对两个半支派所说的话</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肯定两个半支派的忠心</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兑现对两个半支派的应许</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重复摩西对以色列民的劝诫</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为他们祝福</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两</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个半支派在约旦河东筑坛引发的</a:t>
            </a: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纠纷</a:t>
            </a:r>
            <a:endPar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两个半</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支派在</a:t>
            </a: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约但</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河岸筑坛</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九个半支派要征讨</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他们</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他们先派代表</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去调查</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河东支派作出解释，</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得到谅解</a:t>
            </a: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705081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24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2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2400" b="1" kern="100" spc="100" dirty="0" smtClean="0">
                <a:latin typeface="微软雅黑" panose="020B0503020204020204" pitchFamily="34" charset="-122"/>
                <a:ea typeface="微软雅黑" panose="020B0503020204020204" pitchFamily="34" charset="-122"/>
                <a:cs typeface="Calibri" panose="020F0502020204030204" pitchFamily="34" charset="0"/>
              </a:rPr>
              <a:t>河</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东河西支派产生纠纷的原因是什么？是因为信仰（属神，属灵，属天</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）的原因？还是因为土地产业（属地，属人，属肉体</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）的原因？河西支派要攻打河东支派的想法合适吗？</a:t>
            </a:r>
          </a:p>
          <a:p>
            <a:pPr marL="514350" indent="-514350" algn="just">
              <a:lnSpc>
                <a:spcPct val="113000"/>
              </a:lnSpc>
              <a:spcAft>
                <a:spcPts val="0"/>
              </a:spcAft>
              <a:buAutoNum type="arabicParenR"/>
            </a:pPr>
            <a:r>
              <a:rPr lang="zh-CN" altLang="en-US" sz="2400" b="1" kern="100" spc="100" dirty="0" smtClean="0">
                <a:latin typeface="微软雅黑" panose="020B0503020204020204" pitchFamily="34" charset="-122"/>
                <a:ea typeface="微软雅黑" panose="020B0503020204020204" pitchFamily="34" charset="-122"/>
                <a:cs typeface="Calibri" panose="020F0502020204030204" pitchFamily="34" charset="0"/>
              </a:rPr>
              <a:t>河</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东河西支派最后和解的原因是什么？是因为信仰（属神，属灵，属天</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）的原因？还是因为土地产业（属地，属人，属肉体</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）的原因？他们的和解合适吗？</a:t>
            </a:r>
          </a:p>
          <a:p>
            <a:pPr marL="514350" indent="-514350" algn="just">
              <a:lnSpc>
                <a:spcPct val="113000"/>
              </a:lnSpc>
              <a:spcAft>
                <a:spcPts val="0"/>
              </a:spcAft>
              <a:buAutoNum type="arabicParenR"/>
            </a:pPr>
            <a:r>
              <a:rPr lang="zh-CN" altLang="en-US" sz="24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自己曾与主内的弟兄姊妹产生分歧，以及后来合好合一的经历，分享分歧的原因和合好的原因？</a:t>
            </a:r>
          </a:p>
          <a:p>
            <a:pPr marL="514350" indent="-514350" algn="just">
              <a:lnSpc>
                <a:spcPct val="113000"/>
              </a:lnSpc>
              <a:spcAft>
                <a:spcPts val="0"/>
              </a:spcAft>
              <a:buAutoNum type="arabicParenR"/>
            </a:pPr>
            <a:r>
              <a:rPr lang="zh-CN" altLang="en-US" sz="2400" b="1" kern="100" spc="100" dirty="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与主内弟兄姊妹合一的问题上，我们要看重的是什么？我们要看轻的是什么？</a:t>
            </a:r>
          </a:p>
          <a:p>
            <a:pPr marL="514350" indent="-514350" algn="just">
              <a:lnSpc>
                <a:spcPct val="113000"/>
              </a:lnSpc>
              <a:spcAft>
                <a:spcPts val="0"/>
              </a:spcAft>
              <a:buAutoNum type="arabicParenR"/>
            </a:pPr>
            <a:r>
              <a:rPr lang="zh-CN" altLang="en-US" sz="24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自己对</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罗</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12:18》“</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若是能行，总要尽力与众人和睦。”和</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弗</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4:13》“</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在真道上同归于一</a:t>
            </a:r>
            <a:r>
              <a:rPr lang="en-US" altLang="zh-CN" sz="2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400" b="1" kern="100" spc="100" dirty="0">
                <a:latin typeface="微软雅黑" panose="020B0503020204020204" pitchFamily="34" charset="-122"/>
                <a:ea typeface="微软雅黑" panose="020B0503020204020204" pitchFamily="34" charset="-122"/>
                <a:cs typeface="Calibri" panose="020F0502020204030204" pitchFamily="34" charset="0"/>
              </a:rPr>
              <a:t>两节经文的理解。</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只要切切地谨慎遵行耶和华仆人摩西所吩咐你们的诫命律法，爱耶和华你们的　神，</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行祂一切</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的道，</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守祂的</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诫命，专</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靠祂，</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尽心尽性</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侍奉祂。</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spc="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take careful heed to do the commandment and the law which Moses the servant of the Lord commanded you, to love the Lord your God, to walk in all His ways, to keep His commandments, to hold fast to Him, and to serve Him with all your heart and with all your soul.”</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于是约书亚为他们祝福，打发他们去，他们就回自己的帐棚去了。</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So Joshua blessed them and sent them away, and they went to their tents.</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玛拿西那半支派，摩西早已在巴珊分给他们地业。这半支派，约书亚在约旦河西，在他们弟兄中，分给他们地业。约书亚打发他们回帐棚的时候为他们祝福，</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Now to half the tribe of Manasseh Moses had given a possession in Bashan, but to the other half of it Joshua gave a possession among their brethren on this side of the Jordan, westward. And indeed, when Joshua sent them away to their tents, he blessed them</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对他们说：“你们带许多财物，许多牲畜和金、银、铜、铁，并许多衣服，回你们的帐棚去，要将你们从仇敌夺来的物，与你们众弟兄同分。”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and spoke to them, saying, “Return with much riches to your tents, with very much livestock, with silver, with gold, with bronze, with iron, and with very much clothing. Divide the spoil of your enemies with your brethren.”</a:t>
            </a:r>
          </a:p>
        </p:txBody>
      </p:sp>
    </p:spTree>
    <p:extLst>
      <p:ext uri="{BB962C8B-B14F-4D97-AF65-F5344CB8AC3E}">
        <p14:creationId xmlns:p14="http://schemas.microsoft.com/office/powerpoint/2010/main" val="3013315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于是流便人、迦得人、玛拿西半支派的人，从迦南地的示罗起行，离开以色列人，回往他们得为业的基列地，就是照耶和华藉摩西所吩咐的得了为业之地。</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So the children of Reuben, the children of Gad, and half the tribe of Manasseh returned, and departed from the children of Israel at Shiloh, which is in the land of Canaan, to go to the country of Gilead, to the land of their possession, which they had obtained according to the word of the Lord by the hand of Moses</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流便人、迦得人和玛拿西半支派的人，到了靠近约旦河的一带迦南地，就在约旦河那里，筑了一座坛，那坛看着高大</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when they came to the region of the Jordan which is in the land of Canaan, the children of Reuben, the children of Gad, and half the tribe of Manasseh built an altar there by the Jordan—a great, impressive altar.</a:t>
            </a:r>
          </a:p>
        </p:txBody>
      </p:sp>
    </p:spTree>
    <p:extLst>
      <p:ext uri="{BB962C8B-B14F-4D97-AF65-F5344CB8AC3E}">
        <p14:creationId xmlns:p14="http://schemas.microsoft.com/office/powerpoint/2010/main" val="34767402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以色列人听说流便人、迦得人、玛拿西半支派的人靠近约旦河边，在迦南地属以色列人的那边筑了一座坛。</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Now the children of Israel heard someone say, “Behold, the children of Reuben, the children of Gad, and half the tribe of Manasseh have built an altar on the frontier of the land of Canaan, in the region of the Jordan—on the children of Israel’s side.”</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全会众一听见，就聚集在示罗，要上去攻打他们。</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And when the children of Israel heard of it, the whole congregation of the children of Israel gathered together at Shiloh to go to war against them.</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22:1-34】</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以色列人打发祭司以利亚撒的儿子非尼哈，往基列地去见流便人、迦得人、玛拿西半支派的人。</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Then the children of Israel sent Phinehas the son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the priest to the children of Reuben, to the children of Gad, and to half the tribe of Manasseh, into the land of Gilead,</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又打发十个首领与非尼哈同去，就是以色列每支派的一个首领，都是以色列军中的统领。</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and with him ten rulers, one ruler each from the chief house of every tribe of Israel; and each one was the head of the house of his father among the divisions of Israel.</a:t>
            </a:r>
          </a:p>
        </p:txBody>
      </p:sp>
    </p:spTree>
    <p:extLst>
      <p:ext uri="{BB962C8B-B14F-4D97-AF65-F5344CB8AC3E}">
        <p14:creationId xmlns:p14="http://schemas.microsoft.com/office/powerpoint/2010/main" val="417790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17293</TotalTime>
  <Words>2458</Words>
  <Application>Microsoft Office PowerPoint</Application>
  <PresentationFormat>全屏显示(4:3)</PresentationFormat>
  <Paragraphs>103</Paragraphs>
  <Slides>28</Slides>
  <Notes>0</Notes>
  <HiddenSlides>0</HiddenSlides>
  <MMClips>0</MMClips>
  <ScaleCrop>false</ScaleCrop>
  <HeadingPairs>
    <vt:vector size="4" baseType="variant">
      <vt:variant>
        <vt:lpstr>主题</vt:lpstr>
      </vt:variant>
      <vt:variant>
        <vt:i4>1</vt:i4>
      </vt:variant>
      <vt:variant>
        <vt:lpstr>幻灯片标题</vt:lpstr>
      </vt:variant>
      <vt:variant>
        <vt:i4>28</vt:i4>
      </vt:variant>
    </vt:vector>
  </HeadingPairs>
  <TitlesOfParts>
    <vt:vector size="2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1687</cp:revision>
  <dcterms:created xsi:type="dcterms:W3CDTF">2014-02-25T17:54:08Z</dcterms:created>
  <dcterms:modified xsi:type="dcterms:W3CDTF">2023-05-20T00:26:45Z</dcterms:modified>
</cp:coreProperties>
</file>