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2866" r:id="rId2"/>
    <p:sldId id="3683" r:id="rId3"/>
    <p:sldId id="3684" r:id="rId4"/>
    <p:sldId id="3685" r:id="rId5"/>
    <p:sldId id="3686" r:id="rId6"/>
    <p:sldId id="3687" r:id="rId7"/>
    <p:sldId id="3688" r:id="rId8"/>
    <p:sldId id="3689" r:id="rId9"/>
    <p:sldId id="3690" r:id="rId10"/>
    <p:sldId id="3691" r:id="rId11"/>
    <p:sldId id="3692" r:id="rId12"/>
    <p:sldId id="3693" r:id="rId13"/>
    <p:sldId id="3694" r:id="rId14"/>
    <p:sldId id="3695" r:id="rId15"/>
    <p:sldId id="3696" r:id="rId16"/>
    <p:sldId id="3697" r:id="rId17"/>
    <p:sldId id="3698" r:id="rId18"/>
    <p:sldId id="3699" r:id="rId19"/>
    <p:sldId id="3581" r:id="rId20"/>
    <p:sldId id="3700" r:id="rId21"/>
    <p:sldId id="3356" r:id="rId22"/>
    <p:sldId id="1098"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80" d="100"/>
          <a:sy n="80" d="100"/>
        </p:scale>
        <p:origin x="-2514" y="-8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2023/6/2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2023/6/2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2023/6/2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2023/6/2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2023/6/2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2023/6/2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2023/6/2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2023/6/2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2023/6/2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2023/6/2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2023/6/2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2023/6/2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2023/6/2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2023/6/2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约书亚将以色列的众支派聚集在示剑，召了以色列的长老、族长、审判官，并官长来，他们就站在　神面前</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Joshua gathered all the tribes of Israel to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and called for the elders of Israel, for their heads, for their judges, and for their officers; and they presented themselves before God.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约书亚对众民说：“耶和华以色列的　神如此说：古时你们的列祖，就是亚伯拉罕和拿鹤的父亲他拉，住在大河那边侍奉别神</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500" b="1" kern="100" spc="100" dirty="0" smtClean="0">
                <a:latin typeface="微软雅黑" panose="020B0503020204020204" pitchFamily="34" charset="-122"/>
                <a:ea typeface="微软雅黑" panose="020B0503020204020204" pitchFamily="34" charset="-122"/>
                <a:cs typeface="Calibri" panose="020F0502020204030204" pitchFamily="34" charset="0"/>
              </a:rPr>
              <a:t>And Joshua said to all the people, “Thus says the Lord God of Israel: ‘Your fathers, including </a:t>
            </a:r>
            <a:r>
              <a:rPr lang="en-US" altLang="zh-CN" sz="2500" b="1" kern="100" spc="100" dirty="0" err="1" smtClean="0">
                <a:latin typeface="微软雅黑" panose="020B0503020204020204" pitchFamily="34" charset="-122"/>
                <a:ea typeface="微软雅黑" panose="020B0503020204020204" pitchFamily="34" charset="-122"/>
                <a:cs typeface="Calibri" panose="020F0502020204030204" pitchFamily="34" charset="0"/>
              </a:rPr>
              <a:t>Terah</a:t>
            </a:r>
            <a:r>
              <a:rPr lang="en-US" altLang="zh-CN" sz="2500" b="1" kern="100" spc="100" dirty="0" smtClean="0">
                <a:latin typeface="微软雅黑" panose="020B0503020204020204" pitchFamily="34" charset="-122"/>
                <a:ea typeface="微软雅黑" panose="020B0503020204020204" pitchFamily="34" charset="-122"/>
                <a:cs typeface="Calibri" panose="020F0502020204030204" pitchFamily="34" charset="0"/>
              </a:rPr>
              <a:t>, the father of Abraham and the father of </a:t>
            </a:r>
            <a:r>
              <a:rPr lang="en-US" altLang="zh-CN" sz="2500" b="1" kern="100" spc="100" dirty="0" err="1" smtClean="0">
                <a:latin typeface="微软雅黑" panose="020B0503020204020204" pitchFamily="34" charset="-122"/>
                <a:ea typeface="微软雅黑" panose="020B0503020204020204" pitchFamily="34" charset="-122"/>
                <a:cs typeface="Calibri" panose="020F0502020204030204" pitchFamily="34" charset="0"/>
              </a:rPr>
              <a:t>Nahor</a:t>
            </a:r>
            <a:r>
              <a:rPr lang="en-US" altLang="zh-CN" sz="2500" b="1" kern="100" spc="100" dirty="0" smtClean="0">
                <a:latin typeface="微软雅黑" panose="020B0503020204020204" pitchFamily="34" charset="-122"/>
                <a:ea typeface="微软雅黑" panose="020B0503020204020204" pitchFamily="34" charset="-122"/>
                <a:cs typeface="Calibri" panose="020F0502020204030204" pitchFamily="34" charset="0"/>
              </a:rPr>
              <a:t>, dwelt on the other side of the River in old times; and they served other gods.</a:t>
            </a:r>
            <a:endPar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因耶和华我们的　神曾将我们和我们列祖从埃及地的为奴之家领出来，在我们眼前行了那些大神迹，在我们所行的道上，所经过的诸国，都保护了我们。</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for the Lord our God is He who brought us and our fathers up out of the land of Egypt, from the house of bondage, who did those great signs in our sight, and preserved us in all the way that we went and among all the people through whom we passed.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耶和华又把住此地的亚摩利人都从我们面前赶出去。所以，我们必侍奉耶和华，因为祂是我们的　神。” </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And the Lord drove out from before us all the people, including the Amorites who dwelt in the land. We also will serve the Lord, for He is our God.”</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约书亚对百姓说：“你们不能侍奉耶和华，因为祂是圣洁的　神，是忌邪的　神，必不赦免你们的过犯罪恶</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Joshua said to the people, “You cannot serve the Lord, for He is a holy God. He is a jealous God; He will not forgive your transgressions nor your sins.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你们若离弃耶和华去侍奉外邦神，耶和华在降福之后，必转而降祸与你们，把你们灭绝。” </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you forsake the Lord and serve foreign gods, then He will turn and do you harm and consume you, after He has done you good.”</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百姓回答约书亚说：“不然，我们定要侍奉耶和华。” </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people said to Joshua, “No, but we will serve the Lord!”</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约书亚对百姓说：“你们选定耶和华，要侍奉祂，你们自己作见证吧！”他们说：“我们愿意作见证。” </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Joshua said to the people, “You are witnesses against yourselves that you have chosen the Lord for yourselves, to serve Him</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they said, “We are witnesses</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约书亚说：“你们现在要除掉你们中间的外邦神，专心归向耶和华以色列的　神。” </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Now therefore,” he said, “put away the foreign gods which are among you, and incline your heart to the Lord God of Israel.”</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百姓回答约书亚说：“我们必侍奉耶和华我们的　神，听从祂的话。”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And the people said to Joshua, “The Lord our God we will serve, and His voice we will obey!”</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当日，约书亚就与百姓立约，在示剑为他们立定律例典章。</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So Joshua made a covenant with the people that day, and made for them a statute and an ordinance in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00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约书亚将这些话都写在　神的律法书上，又将一块大石头立在橡树下耶和华的圣所旁边。</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Then Joshua wrote these words in the Book of the Law of God. And he took a large stone, and set it up there under the oak that was by the sanctuary of the Lord.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约书亚对百姓说：“看哪，这石头可以向我们作见证，因为是听见了耶和华所吩咐我们的一切话，倘或你们背弃你们的　神，这石头就可以向你们作见证（“倘或云云”或作“所以要向你们作见证，免得你们背弃耶和华你们的　神”）。” </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And Joshua said to all the people, “Behold, this stone shall be a witness to us, for it has heard all the words of the Lord which He spoke to us. It shall therefore be a witness to you, lest you deny your God.”</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于是约书亚打发百姓各归自己的地业去了</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spc="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Joshua let the people depart, each to his own inheritance.</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这些事以后，耶和华的仆人嫩的儿子约书亚，正一百一十岁就死了。</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Now it came to pass after these things that Joshua the son of Nun, the servant of the Lord, died, being one hundred and ten years old.</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以色列人将他葬在他地业的境内，就是在以法莲山地的亭拿西拉，在迦实山的北边。</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And they buried him within the border of his inheritance at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Timnath</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Serah</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which is in the mountains of Ephraim, on the north side of Mount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Gaash</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077532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400"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sz="34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4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约书亚在世和约书亚死后，那些知道耶和华为以色列人所行诸事的长老还在的时候，以色列人侍奉耶和华</a:t>
            </a:r>
            <a:r>
              <a:rPr lang="zh-CN" altLang="en-US" sz="34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Israel </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served the Lord all the days of Joshua, and all the days of the elders who outlived Joshua, who had known all the works of the Lord which He had done for Israel</a:t>
            </a: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775327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以色列人从埃及所带来约瑟的骸骨，葬埋在示剑，就是在雅各从前用一百块银子向示剑的父亲哈抹的子孙所买的那块地里，这就作了约瑟子孙的产业</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bones of Joseph, which the children of Israel had brought up out of Egypt, they buried at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in the plot of ground which Jacob had bought from the sons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Hamor</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the father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for one hundred pieces of silver, and which had become an inheritance of the children of Joseph</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775327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400"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00000"/>
              </a:lnSpc>
              <a:buNone/>
            </a:pPr>
            <a:r>
              <a:rPr lang="en-US" altLang="zh-CN" sz="34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4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亚伦的儿子以利亚撒也死了，就把他葬在他儿子非尼哈、以法莲山地所得的小山上。</a:t>
            </a:r>
          </a:p>
          <a:p>
            <a:pPr marL="0" indent="0" algn="just">
              <a:lnSpc>
                <a:spcPct val="100000"/>
              </a:lnSpc>
              <a:buNone/>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spc="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the son of Aaron died. They buried him in a hill belonging to Phinehas his son, which was given to him in the mountains of Ephraim.</a:t>
            </a:r>
          </a:p>
        </p:txBody>
      </p:sp>
    </p:spTree>
    <p:extLst>
      <p:ext uri="{BB962C8B-B14F-4D97-AF65-F5344CB8AC3E}">
        <p14:creationId xmlns:p14="http://schemas.microsoft.com/office/powerpoint/2010/main" val="30775327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50000"/>
              </a:lnSpc>
              <a:buNone/>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一、	约书亚遗言第二部分：</a:t>
            </a:r>
          </a:p>
          <a:p>
            <a:pPr marL="971550" lvl="1" indent="-514350" algn="just">
              <a:lnSpc>
                <a:spcPct val="150000"/>
              </a:lnSpc>
              <a:buFont typeface="+mj-lt"/>
              <a:buAutoNum type="arabicPeriod"/>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回顾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神对以色列人所作的大事（</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971550" lvl="1" indent="-514350" algn="just">
              <a:lnSpc>
                <a:spcPct val="150000"/>
              </a:lnSpc>
              <a:buFont typeface="+mj-lt"/>
              <a:buAutoNum type="arabicPeriod"/>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要求</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人离弃</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假神，服事真神，并表示自己一家</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已作出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服侍真神的决定（</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14-16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971550" lvl="1" indent="-514350" algn="just">
              <a:lnSpc>
                <a:spcPct val="150000"/>
              </a:lnSpc>
              <a:buFont typeface="+mj-lt"/>
              <a:buAutoNum type="arabicPeriod"/>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与</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以色列人立约。</a:t>
            </a:r>
          </a:p>
          <a:p>
            <a:pPr marL="914400" lvl="2" indent="0" algn="just">
              <a:lnSpc>
                <a:spcPct val="150000"/>
              </a:lnSpc>
              <a:buNone/>
            </a:pP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2800" b="1" kern="100" spc="100" dirty="0" smtClean="0">
                <a:latin typeface="微软雅黑" panose="020B0503020204020204" pitchFamily="34" charset="-122"/>
                <a:ea typeface="微软雅黑" panose="020B0503020204020204" pitchFamily="34" charset="-122"/>
                <a:cs typeface="Calibri" panose="020F0502020204030204" pitchFamily="34" charset="0"/>
              </a:rPr>
              <a:t>人再三</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表达服侍真神的决心和选择（</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15-24</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914400" lvl="2" indent="0" algn="just">
              <a:lnSpc>
                <a:spcPct val="150000"/>
              </a:lnSpc>
              <a:buNone/>
            </a:pP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与百姓立约，立定律例典章（</a:t>
            </a:r>
            <a:r>
              <a:rPr lang="en-US" altLang="zh-CN" sz="2800" b="1" kern="100" spc="100" dirty="0">
                <a:latin typeface="微软雅黑" panose="020B0503020204020204" pitchFamily="34" charset="-122"/>
                <a:ea typeface="微软雅黑" panose="020B0503020204020204" pitchFamily="34" charset="-122"/>
                <a:cs typeface="Calibri" panose="020F0502020204030204" pitchFamily="34" charset="0"/>
              </a:rPr>
              <a:t>25-28</a:t>
            </a:r>
            <a:r>
              <a:rPr lang="zh-CN" altLang="en-US" sz="2800" b="1" kern="100" spc="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我将你们的祖宗亚伯拉罕从大河那边带来，领他走遍迦南全地，又使他的子孙众多，把以撒赐给他</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I took your father Abraham from the other side of the River, led him throughout all the land of Canaan, and multiplied his descendants and gave him Isaac.</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又把雅各和以扫赐给以撒，将西珥山赐给以扫为业。后来雅各和他的子孙下到埃及去了</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To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Isaac I gave Jacob and Esau. To Esau I gave the mountains of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to possess, but Jacob and his children went down to Egypt.</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50000"/>
              </a:lnSpc>
              <a:buNone/>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二、	最后的</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结束</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5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书亚的死和埋葬（</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29</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30</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5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埋葬</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约瑟的骸骨（</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914400" lvl="2" indent="0" algn="just">
              <a:lnSpc>
                <a:spcPct val="15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亚伦</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的儿子以利亚撒的死和埋葬（</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33</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735389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书亚最后</a:t>
            </a: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的话</a:t>
            </a:r>
            <a:endParaRPr lang="en-US" altLang="zh-CN" sz="36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10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回顾神对以色列人的带领恩典</a:t>
            </a: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强调神的主权</a:t>
            </a: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必须要敬拜侍奉这位掌管万有的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1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要求以色列人在偶像和真神之间作选择</a:t>
            </a: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约书亚表示自己一家已经做出选择侍奉真神</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1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三次挑战以色列人的回应</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26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26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26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你们不能事奉耶和华</a:t>
            </a:r>
            <a:r>
              <a:rPr lang="en-US" altLang="zh-CN" sz="26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3000"/>
              </a:lnSpc>
              <a:spcAft>
                <a:spcPts val="0"/>
              </a:spcAft>
              <a:buNone/>
            </a:pP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     约</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书亚为什么要对以色列人进行这种“挑战（劝退）式”的诘问？这种说话方式难道不会妨碍以色列人信靠侍奉神吗？</a:t>
            </a:r>
          </a:p>
          <a:p>
            <a:pPr marL="514350" indent="-514350" algn="just">
              <a:lnSpc>
                <a:spcPct val="113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主</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耶稣有没有过对跟从祂的人进行“挑战（劝退）式”的诘问？请</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列举在</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福音书里，有哪些人是因为听到主耶稣所说的话，而最终选择离开主耶稣？</a:t>
            </a:r>
          </a:p>
          <a:p>
            <a:pPr marL="514350" indent="-514350" algn="just">
              <a:lnSpc>
                <a:spcPct val="113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3</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b="1" kern="100" spc="100" dirty="0">
                <a:latin typeface="微软雅黑" panose="020B0503020204020204" pitchFamily="34" charset="-122"/>
                <a:ea typeface="微软雅黑" panose="020B0503020204020204" pitchFamily="34" charset="-122"/>
                <a:cs typeface="Calibri" panose="020F0502020204030204" pitchFamily="34" charset="0"/>
              </a:rPr>
              <a:t>自己的信仰经历，自己有没有过，因为听到某人所说的话，或因为经历某事，而产生过“不想再信主耶稣”的念头，后来才明白这样的信仰经历事实上是帮助了我真信心的成长，而不是拦阻我真信心的成长。</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我差遣摩西、亚伦，并照我在埃及中所行的降灾与埃及，然后把你们领出来</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I sent Moses and Aaron, and I plagued Egypt, according to what I did among them. Afterward I brought you out.</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我领你们列祖出埃及，他们就到了红海，埃及人带领车辆马兵追赶你们列祖到红海</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Then I brought your fathers out of Egypt, and you came to the sea; and the Egyptians pursued your fathers with chariots and horsemen to the Red Sea.</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你们列祖哀求耶和华，祂就使你们和埃及人中间黑暗了，又使海水淹没埃及人。我在埃及所行的事，你们亲眼见过；你们在旷野也住了许多年日</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they cried out to the Lord; and He put darkness between you and the Egyptians, brought the sea upon them, and covered them. And your eyes saw what I did in Egypt. Then you dwelt in the wilderness a long time</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我领你们到约旦河东亚摩利人所住之地。他们与你们争战，我将他们交在你们手中，你们便得了他们的地为业，我也在你们面前将他们灭绝</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 brought you into the land of the Amorites, who dwelt on the other side of the Jordan, and they fought with you. But I gave them into your hand, that you might possess their land, and I destroyed them from before you.</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那时摩押王西拨的儿子巴勒起来攻击以色列人，打发人召了比珥的儿子巴兰来咒诅你们</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Zippor</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king of Moab, arose to make war against Israel, and sent and called Balaam the son of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Beor</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to curse you.</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我不肯听巴兰的话，所以他倒为你们连连祝福。这样，我便救你们脱离巴勒的手</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I would not listen to Balaam; therefore he continued to bless you. So I delivered you out of his hand.</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你们过了约旦河，到了耶利哥；耶利哥人、亚摩利人、比利洗人、迦南人、赫人、革迦撒人、希未人、耶布斯人都与你们争战，我把他们交在你们手里。</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Then you went over the Jordan and came to Jericho. And the men of Jericho fought against you—also the Amorites, the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Perizzites</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the Canaanites, the Hittites, the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Girgashites</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But I delivered them into your hand.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我打发黄蜂飞在你们前面，将亚摩利人的二王从你们面前撵出，并不是用你的刀，也不是用你的弓</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500" b="1" kern="100" spc="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sent the hornet before you which drove them out from before you, also the two kings of the Amorites, but not with your sword or with your bow.</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我赐给你们地土，非你们所修治的；我赐给你们城邑，非你们所建造的；你们就住在其中，又得吃非你们所栽种的葡萄园、橄榄园的果子。</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I have given you a land for which you did not labor, and cities which you did not build, and you dwell in them; you eat of the vineyards and olive groves which you did not plant.’</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现在你们要敬畏耶和华，诚心实意地侍奉祂，将你们列祖在大河那边和在埃及所侍奉的神除掉，去侍奉耶和华。</a:t>
            </a:r>
            <a:r>
              <a:rPr lang="zh-CN" altLang="en-US" sz="27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Now therefore, fear the Lord, serve Him in sincerity and in truth, and put away the gods which your fathers served on the other side of the River and in Egypt. Serve the Lord!</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24:1-33】</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若是你们以侍奉耶和华为不好，今日就可以选择所要侍奉的，是你们列祖在大河那边所侍奉的神呢？是你们所住这地的亚摩利人的神呢？至于我和我家，我们必定侍奉耶和华。” </a:t>
            </a:r>
            <a:r>
              <a:rPr lang="en-US" altLang="zh-CN" sz="25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if it seems evil to you to serve the Lord, choose for yourselves this day whom you will serve, whether the gods which your fathers served that were on the other side of the River, or the gods of the Amorites, in whose land you dwell. But as for me and my house, we will serve the Lord.”</a:t>
            </a:r>
          </a:p>
          <a:p>
            <a:pPr marL="0" indent="0" algn="just">
              <a:lnSpc>
                <a:spcPct val="100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百姓回答说：“我们断不敢离弃耶和华去侍奉别神，</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So the people answered and said: “Far be it from us that we should forsake the Lord to serve other gods;</a:t>
            </a:r>
          </a:p>
        </p:txBody>
      </p:sp>
    </p:spTree>
    <p:extLst>
      <p:ext uri="{BB962C8B-B14F-4D97-AF65-F5344CB8AC3E}">
        <p14:creationId xmlns:p14="http://schemas.microsoft.com/office/powerpoint/2010/main" val="11444671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17383</TotalTime>
  <Words>1721</Words>
  <Application>Microsoft Office PowerPoint</Application>
  <PresentationFormat>全屏显示(4:3)</PresentationFormat>
  <Paragraphs>96</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1698</cp:revision>
  <dcterms:created xsi:type="dcterms:W3CDTF">2014-02-25T17:54:08Z</dcterms:created>
  <dcterms:modified xsi:type="dcterms:W3CDTF">2023-06-02T23:56:00Z</dcterms:modified>
</cp:coreProperties>
</file>