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4" r:id="rId1"/>
  </p:sldMasterIdLst>
  <p:notesMasterIdLst>
    <p:notesMasterId r:id="rId27"/>
  </p:notesMasterIdLst>
  <p:handoutMasterIdLst>
    <p:handoutMasterId r:id="rId28"/>
  </p:handoutMasterIdLst>
  <p:sldIdLst>
    <p:sldId id="5643" r:id="rId2"/>
    <p:sldId id="5654" r:id="rId3"/>
    <p:sldId id="5655" r:id="rId4"/>
    <p:sldId id="5656" r:id="rId5"/>
    <p:sldId id="5657" r:id="rId6"/>
    <p:sldId id="5658" r:id="rId7"/>
    <p:sldId id="5659" r:id="rId8"/>
    <p:sldId id="5660" r:id="rId9"/>
    <p:sldId id="5661" r:id="rId10"/>
    <p:sldId id="5662" r:id="rId11"/>
    <p:sldId id="5663" r:id="rId12"/>
    <p:sldId id="5664" r:id="rId13"/>
    <p:sldId id="5665" r:id="rId14"/>
    <p:sldId id="5666" r:id="rId15"/>
    <p:sldId id="5667" r:id="rId16"/>
    <p:sldId id="5668" r:id="rId17"/>
    <p:sldId id="5669" r:id="rId18"/>
    <p:sldId id="5670" r:id="rId19"/>
    <p:sldId id="5671" r:id="rId20"/>
    <p:sldId id="5672" r:id="rId21"/>
    <p:sldId id="5673" r:id="rId22"/>
    <p:sldId id="5644" r:id="rId23"/>
    <p:sldId id="5645" r:id="rId24"/>
    <p:sldId id="5652" r:id="rId25"/>
    <p:sldId id="5625" r:id="rId2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274" autoAdjust="0"/>
    <p:restoredTop sz="94660"/>
  </p:normalViewPr>
  <p:slideViewPr>
    <p:cSldViewPr>
      <p:cViewPr>
        <p:scale>
          <a:sx n="100" d="100"/>
          <a:sy n="100" d="100"/>
        </p:scale>
        <p:origin x="-168" y="-34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5FF88A4-DA15-44AE-9ACB-2C0F00349ACB}" type="datetimeFigureOut">
              <a:rPr lang="zh-CN" altLang="en-US"/>
              <a:pPr>
                <a:defRPr/>
              </a:pPr>
              <a:t>2026/9/30</a:t>
            </a:fld>
            <a:endParaRPr lang="zh-CN" altLang="en-US" dirty="0"/>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DFEFF22-6FBB-4B82-B223-80991887E2F0}" type="slidenum">
              <a:rPr lang="zh-CN" altLang="en-US"/>
              <a:pPr>
                <a:defRPr/>
              </a:pPr>
              <a:t>‹#›</a:t>
            </a:fld>
            <a:endParaRPr lang="zh-CN" altLang="en-US" dirty="0"/>
          </a:p>
        </p:txBody>
      </p:sp>
    </p:spTree>
    <p:extLst>
      <p:ext uri="{BB962C8B-B14F-4D97-AF65-F5344CB8AC3E}">
        <p14:creationId xmlns:p14="http://schemas.microsoft.com/office/powerpoint/2010/main" val="1628349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825422E-ADD0-4F91-A41D-C1A34FECA782}" type="datetimeFigureOut">
              <a:rPr lang="zh-CN" altLang="en-US"/>
              <a:pPr>
                <a:defRPr/>
              </a:pPr>
              <a:t>2026/9/30</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altLang="en-US" smtClean="0"/>
              <a:t>按一下此處編輯母版文本樣式</a:t>
            </a:r>
            <a:endParaRPr lang="zh-CN" altLang="en-US" smtClean="0"/>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FB4920C-7358-4336-83CC-4FE3C101A02B}" type="slidenum">
              <a:rPr lang="zh-CN" altLang="en-US"/>
              <a:pPr>
                <a:defRPr/>
              </a:pPr>
              <a:t>‹#›</a:t>
            </a:fld>
            <a:endParaRPr lang="zh-CN" altLang="en-US" dirty="0"/>
          </a:p>
        </p:txBody>
      </p:sp>
    </p:spTree>
    <p:extLst>
      <p:ext uri="{BB962C8B-B14F-4D97-AF65-F5344CB8AC3E}">
        <p14:creationId xmlns:p14="http://schemas.microsoft.com/office/powerpoint/2010/main" val="11380856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7139B5F6-6126-490E-A5EC-A0B9504010A5}" type="datetimeFigureOut">
              <a:rPr lang="zh-CN" altLang="en-US" smtClean="0"/>
              <a:pPr>
                <a:defRPr/>
              </a:pPr>
              <a:t>2026/9/30</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9B65023B-6A3C-4EA3-AE66-5A6D6590E647}" type="slidenum">
              <a:rPr lang="zh-CN" altLang="en-US" smtClean="0"/>
              <a:pPr>
                <a:defRPr/>
              </a:pPr>
              <a:t>‹#›</a:t>
            </a:fld>
            <a:endParaRPr lang="zh-CN" altLang="en-US" dirty="0"/>
          </a:p>
        </p:txBody>
      </p:sp>
    </p:spTree>
    <p:extLst>
      <p:ext uri="{BB962C8B-B14F-4D97-AF65-F5344CB8AC3E}">
        <p14:creationId xmlns:p14="http://schemas.microsoft.com/office/powerpoint/2010/main" val="11541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F0E26566-709C-466C-A58E-888040DB09C0}" type="datetimeFigureOut">
              <a:rPr lang="zh-CN" altLang="en-US" smtClean="0"/>
              <a:pPr>
                <a:defRPr/>
              </a:pPr>
              <a:t>2026/9/30</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656D1800-9FCF-4317-920B-EE4D25C28943}" type="slidenum">
              <a:rPr lang="zh-CN" altLang="en-US" smtClean="0"/>
              <a:pPr>
                <a:defRPr/>
              </a:pPr>
              <a:t>‹#›</a:t>
            </a:fld>
            <a:endParaRPr lang="zh-CN" altLang="en-US" dirty="0"/>
          </a:p>
        </p:txBody>
      </p:sp>
    </p:spTree>
    <p:extLst>
      <p:ext uri="{BB962C8B-B14F-4D97-AF65-F5344CB8AC3E}">
        <p14:creationId xmlns:p14="http://schemas.microsoft.com/office/powerpoint/2010/main" val="2050342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a:defRPr/>
            </a:pPr>
            <a:fld id="{086BCFBF-7E71-447B-87B1-D232EB2FAD6B}" type="datetimeFigureOut">
              <a:rPr lang="zh-CN" altLang="en-US" smtClean="0"/>
              <a:pPr>
                <a:defRPr/>
              </a:pPr>
              <a:t>2026/9/30</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7EEC1C10-A0E9-48D0-8E46-CD6986F599C9}" type="slidenum">
              <a:rPr lang="zh-CN" altLang="en-US" smtClean="0"/>
              <a:pPr>
                <a:defRPr/>
              </a:pPr>
              <a:t>‹#›</a:t>
            </a:fld>
            <a:endParaRPr lang="zh-CN" altLang="en-US" dirty="0"/>
          </a:p>
        </p:txBody>
      </p:sp>
    </p:spTree>
    <p:extLst>
      <p:ext uri="{BB962C8B-B14F-4D97-AF65-F5344CB8AC3E}">
        <p14:creationId xmlns:p14="http://schemas.microsoft.com/office/powerpoint/2010/main" val="305425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fld id="{C4DFE745-25E9-41AF-92A2-C5E6FFDD60E1}" type="datetimeFigureOut">
              <a:rPr lang="zh-CN" altLang="en-US" smtClean="0"/>
              <a:pPr>
                <a:defRPr/>
              </a:pPr>
              <a:t>2026/9/30</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13E18E86-74EB-473B-91FB-AE4B23832EE1}" type="slidenum">
              <a:rPr lang="zh-CN" altLang="en-US" smtClean="0"/>
              <a:pPr>
                <a:defRPr/>
              </a:pPr>
              <a:t>‹#›</a:t>
            </a:fld>
            <a:endParaRPr lang="zh-CN" altLang="en-US" dirty="0"/>
          </a:p>
        </p:txBody>
      </p:sp>
    </p:spTree>
    <p:extLst>
      <p:ext uri="{BB962C8B-B14F-4D97-AF65-F5344CB8AC3E}">
        <p14:creationId xmlns:p14="http://schemas.microsoft.com/office/powerpoint/2010/main" val="218436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fld id="{7AA40F68-E40F-4345-9A9A-3DD81DE60C73}" type="datetimeFigureOut">
              <a:rPr lang="zh-CN" altLang="en-US" smtClean="0"/>
              <a:pPr>
                <a:defRPr/>
              </a:pPr>
              <a:t>2026/9/30</a:t>
            </a:fld>
            <a:endParaRPr lang="zh-CN" altLang="en-US" dirty="0"/>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06416818-4404-48B1-B5E7-E8B275A34C49}" type="slidenum">
              <a:rPr lang="zh-CN" altLang="en-US" smtClean="0"/>
              <a:pPr>
                <a:defRPr/>
              </a:pPr>
              <a:t>‹#›</a:t>
            </a:fld>
            <a:endParaRPr lang="zh-CN" altLang="en-US" dirty="0"/>
          </a:p>
        </p:txBody>
      </p:sp>
    </p:spTree>
    <p:extLst>
      <p:ext uri="{BB962C8B-B14F-4D97-AF65-F5344CB8AC3E}">
        <p14:creationId xmlns:p14="http://schemas.microsoft.com/office/powerpoint/2010/main" val="2316343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fld id="{4A8EBF2B-C289-4CAE-9C5A-9C852E19519D}" type="datetimeFigureOut">
              <a:rPr lang="zh-CN" altLang="en-US" smtClean="0"/>
              <a:pPr>
                <a:defRPr/>
              </a:pPr>
              <a:t>2026/9/30</a:t>
            </a:fld>
            <a:endParaRPr lang="zh-CN" altLang="en-US" dirty="0"/>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66CA6B60-DC72-4131-94D4-FD3CAE94C680}" type="slidenum">
              <a:rPr lang="zh-CN" altLang="en-US" smtClean="0"/>
              <a:pPr>
                <a:defRPr/>
              </a:pPr>
              <a:t>‹#›</a:t>
            </a:fld>
            <a:endParaRPr lang="zh-CN" altLang="en-US" dirty="0"/>
          </a:p>
        </p:txBody>
      </p:sp>
    </p:spTree>
    <p:extLst>
      <p:ext uri="{BB962C8B-B14F-4D97-AF65-F5344CB8AC3E}">
        <p14:creationId xmlns:p14="http://schemas.microsoft.com/office/powerpoint/2010/main" val="47192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0755167-7E1B-4E1E-BC04-503C5BF8BA2C}" type="datetimeFigureOut">
              <a:rPr lang="zh-CN" altLang="en-US" smtClean="0"/>
              <a:pPr>
                <a:defRPr/>
              </a:pPr>
              <a:t>2026/9/30</a:t>
            </a:fld>
            <a:endParaRPr lang="zh-CN" altLang="en-US" dirty="0"/>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DDA7F80B-CD6D-4911-8D5B-0E6E070FBD9E}" type="slidenum">
              <a:rPr lang="zh-CN" altLang="en-US" smtClean="0"/>
              <a:pPr>
                <a:defRPr/>
              </a:pPr>
              <a:t>‹#›</a:t>
            </a:fld>
            <a:endParaRPr lang="zh-CN" altLang="en-US" dirty="0"/>
          </a:p>
        </p:txBody>
      </p:sp>
    </p:spTree>
    <p:extLst>
      <p:ext uri="{BB962C8B-B14F-4D97-AF65-F5344CB8AC3E}">
        <p14:creationId xmlns:p14="http://schemas.microsoft.com/office/powerpoint/2010/main" val="977898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A3417081-F110-4DC0-8744-20C5B5A16697}" type="datetimeFigureOut">
              <a:rPr lang="zh-CN" altLang="en-US" smtClean="0"/>
              <a:pPr>
                <a:defRPr/>
              </a:pPr>
              <a:t>2026/9/30</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84D4A510-9858-4138-9E0E-74180DAEC5EC}" type="slidenum">
              <a:rPr lang="zh-CN" altLang="en-US" smtClean="0"/>
              <a:pPr>
                <a:defRPr/>
              </a:pPr>
              <a:t>‹#›</a:t>
            </a:fld>
            <a:endParaRPr lang="zh-CN" altLang="en-US" dirty="0"/>
          </a:p>
        </p:txBody>
      </p:sp>
    </p:spTree>
    <p:extLst>
      <p:ext uri="{BB962C8B-B14F-4D97-AF65-F5344CB8AC3E}">
        <p14:creationId xmlns:p14="http://schemas.microsoft.com/office/powerpoint/2010/main" val="1836093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F5439424-2F4D-4107-8821-7DAB63618D84}" type="datetimeFigureOut">
              <a:rPr lang="zh-CN" altLang="en-US" smtClean="0"/>
              <a:pPr>
                <a:defRPr/>
              </a:pPr>
              <a:t>2026/9/30</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01BA6713-7E43-4DA7-88F4-4DB161994D6B}" type="slidenum">
              <a:rPr lang="zh-CN" altLang="en-US" smtClean="0"/>
              <a:pPr>
                <a:defRPr/>
              </a:pPr>
              <a:t>‹#›</a:t>
            </a:fld>
            <a:endParaRPr lang="zh-CN" altLang="en-US" dirty="0"/>
          </a:p>
        </p:txBody>
      </p:sp>
    </p:spTree>
    <p:extLst>
      <p:ext uri="{BB962C8B-B14F-4D97-AF65-F5344CB8AC3E}">
        <p14:creationId xmlns:p14="http://schemas.microsoft.com/office/powerpoint/2010/main" val="353174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F4090D6E-9A13-4644-A4C1-22BE64C39E05}" type="datetimeFigureOut">
              <a:rPr lang="zh-CN" altLang="en-US" smtClean="0"/>
              <a:pPr>
                <a:defRPr/>
              </a:pPr>
              <a:t>2026/9/30</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28684164-7E1A-40D4-8814-0A5BCF4E4CD3}" type="slidenum">
              <a:rPr lang="zh-CN" altLang="en-US" smtClean="0"/>
              <a:pPr>
                <a:defRPr/>
              </a:pPr>
              <a:t>‹#›</a:t>
            </a:fld>
            <a:endParaRPr lang="zh-CN" altLang="en-US" dirty="0"/>
          </a:p>
        </p:txBody>
      </p:sp>
    </p:spTree>
    <p:extLst>
      <p:ext uri="{BB962C8B-B14F-4D97-AF65-F5344CB8AC3E}">
        <p14:creationId xmlns:p14="http://schemas.microsoft.com/office/powerpoint/2010/main" val="4148422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DC8889E9-B0E2-4B6A-A1AD-98D2F671A2DE}" type="datetimeFigureOut">
              <a:rPr lang="zh-CN" altLang="en-US" smtClean="0"/>
              <a:pPr>
                <a:defRPr/>
              </a:pPr>
              <a:t>2026/9/30</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372112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48000">
              <a:schemeClr val="accent5">
                <a:lumMod val="50000"/>
              </a:schemeClr>
            </a:gs>
            <a:gs pos="69000">
              <a:schemeClr val="accent5">
                <a:lumMod val="50000"/>
              </a:schemeClr>
            </a:gs>
            <a:gs pos="97000">
              <a:schemeClr val="accent5">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C8889E9-B0E2-4B6A-A1AD-98D2F671A2DE}" type="datetimeFigureOut">
              <a:rPr lang="zh-CN" altLang="en-US" smtClean="0"/>
              <a:pPr>
                <a:defRPr/>
              </a:pPr>
              <a:t>2026/9/30</a:t>
            </a:fld>
            <a:endParaRPr lang="zh-CN"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16883358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以色列众人聚集到希伯仑见大卫，说：“我们原是你的骨肉。</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Then all Israel came together to David at Hebron, saying, “Indeed we are your bone and your flesh.</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从前扫罗作王的时候，率领以色列人出入的是你，耶和华你的　神也曾应许你说：‘你必牧养我的民以色列，作以色列的君。’”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Also, in time past, even when Saul was king, you were the one who led Israel out and brought them in; and the Lord your God said to you, ‘You shall shepherd My people Israel, and be ruler over My people Israel.’”</a:t>
            </a:r>
          </a:p>
        </p:txBody>
      </p:sp>
    </p:spTree>
    <p:extLst>
      <p:ext uri="{BB962C8B-B14F-4D97-AF65-F5344CB8AC3E}">
        <p14:creationId xmlns:p14="http://schemas.microsoft.com/office/powerpoint/2010/main" val="733735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于是以色列的长老，都来到希伯仑见大卫王，大卫在希伯仑耶和华面前与他们立约。他们就膏大卫作以色列的王，是照耶和华藉撒母耳所说的话</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Therefore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all the elders of Israel came to the king at Hebron, and David made a covenant with them at Hebron before the Lord. And they anointed David king over Israel, according to the word of the Lord by Samuel.</a:t>
            </a:r>
          </a:p>
          <a:p>
            <a:pPr marL="0" indent="0" algn="just">
              <a:lnSpc>
                <a:spcPct val="100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大卫和以色列众人到了耶路撒冷，就是耶布斯，那时耶布斯人住在那里。</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And David and all Israel went to Jerusalem, which is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Jebus</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where the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Jebusites</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were, the inhabitants of the land.</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耶布斯人对大卫说：“你决不能进这地方。”然而，大卫攻取锡安的保障，就是大卫的城</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But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 inhabitants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Jebus</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said to David, “You shall not come in here!” Nevertheless David took the stronghold of Zion (that is, the City of David).</a:t>
            </a:r>
          </a:p>
          <a:p>
            <a:pPr marL="0" indent="0" algn="just">
              <a:lnSpc>
                <a:spcPct val="100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大卫说：“谁先攻打耶布斯人，必作首领元帅。”洗鲁雅的儿子约押先上去，就作了元帅</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Now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David said, “Whoever attacks the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Jebusites</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first shall be chief and captain.” And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Joab</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Zeruiah</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went up first, and became chief.</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大卫住在保障里，所以那保障叫作大卫城</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Then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David dwelt in the stronghold; therefore they called it the City of David.</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大卫又从米罗起，四围建筑城墙，其余的是约押修理。</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And he built the city around it, from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Millo</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to the surrounding area.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Joab</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repaired the rest of the city.</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大卫日见强盛，因为万军之耶和华与他同在</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So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David went on and became great, and the Lord of hosts was with him.</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以下记录跟随大卫勇士的首领，就是奋勇帮助他得国、照着耶和华吩咐以色列人的话，与以色列人一同立他作王的。</a:t>
            </a: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Now these were the heads of the mighty men whom David had, who strengthened themselves with him in his kingdom, with all Israel, to make him king, according to the word of the Lord concerning Israel</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大卫勇士的数目记在下面：哈革摩尼的儿子雅朔班，他是军长的统领，一时举枪杀了三百人</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this is the number of the mighty men whom David had: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Jashobeam</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 of a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Hachmonite</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chief of the captains; he had lifted up his spear against three hundred, killed by him at one time.</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其次是亚合人朵多的儿子以利亚撒，他是三个勇士里的一个</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After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him was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Eleazar</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 of Dodo, the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Ahohite</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who was one of the three mighty men.</a:t>
            </a:r>
          </a:p>
          <a:p>
            <a:pPr marL="0" indent="0" algn="just">
              <a:lnSpc>
                <a:spcPct val="112000"/>
              </a:lnSpc>
              <a:buNone/>
            </a:pPr>
            <a:endParaRPr lang="en-US" altLang="zh-CN" sz="30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他从前与大卫在巴斯达闵，非利士人聚集要打仗，那里有一块长满大麦的田，众民就在非利士人面前逃跑。</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He was with David at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Pasdammim</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Now there the Philistines were gathered for battle, and there was a piece of ground full of barley. So the people fled from the Philistines.</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这勇士便站在那田间，击杀非利士人，救护了那田。耶和华使以色列人大获全胜。</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But they stationed themselves in the middle of that field, defended it, and killed the Philistines. So the Lord brought about a great victory.</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三十个勇士中的三个人下到磐石那里，进了亚杜兰洞见大卫，非利士的军队在利乏音谷安营</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Now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three of the thirty chief men went down to the rock to David, into the cave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Adullam</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the army of the Philistines encamped in the Valley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Rephaim</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那时大卫在山寨，非利士人的防营在伯利恒</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David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was then in the stronghold, and the garrison of the Philistines was then in Bethlehem.</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大卫渴想，说：“甚愿有人将伯利恒城门旁井里的水打来给我喝。” </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And David said with longing, “Oh, that someone would give me a drink of water from the well of Bethlehem, which is by the gate!”</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这三个勇士就闯过非利士人的营盘，从伯利恒城门旁的井里打水，拿来奉给大卫。他却不肯喝，将水奠在耶和华面前，</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So the three broke through the camp of the Philistines, drew water from the well of Bethlehem that was by the gate, and took it and brought it to David. Nevertheless David would not drink it, but poured it out to the Lord.</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说：“我的　神啊，这三个人冒死去打水，这水好像他们的血一般，我断不敢喝！”如此，大卫不肯喝。这是三个勇士所作的事</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he said, “Far be it from me, O my God, that I should do this! Shall I drink the blood of these men who have put their lives in jeopardy? For at the risk of their lives they brought it.” Therefore he would not drink it. These things were done by the three mighty men</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约押的兄弟亚比筛，是这三个勇士的首领，他举枪杀了三百人，就在三个勇士里得了名。</a:t>
            </a:r>
          </a:p>
          <a:p>
            <a:pPr marL="0" indent="0" algn="just">
              <a:lnSpc>
                <a:spcPct val="112000"/>
              </a:lnSpc>
              <a:buNone/>
            </a:pP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Abishai</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brother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Joab</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was chief of another three. He had lifted up his spear against three hundred men, killed them, and won a name among these three.</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他在这三个勇士里是最尊贵的，所以作他们的首领，只是不及前三个勇士。</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Of the three he was more honored than the other two men. Therefore he became their captain. However he did not attain to the first three.</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有甲薛勇士耶何耶大的儿子比拿雅，行过大能的事：他杀了摩押人亚利伊勒的两个儿子，又在下雪的时候，下坑里去杀了一个狮子</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Benaiah</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was 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Jehoiada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son of a valiant man from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Kabzeel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who had done many deeds. He had killed two lion-like heroes of Moab. He also had gone down and killed a lion in the midst of a pit on a snowy day</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23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又杀了一个埃及人，埃及人身高五肘，手里拿着枪，枪杆粗如织布的机轴，比拿雅只拿着棍子下去，从埃及人手里夺过枪来，用那枪将他刺死</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he killed an Egyptian, a man of great height, five cubits tall. In the Egyptian’s hand there was a spear like a weaver’s beam; and he went down to him with a staff, wrested the spear out of the Egyptian’s hand, and killed him with his own spear.</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这是耶何耶大的儿子比拿雅所行的事，就在三个勇士里得了名</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These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things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Benaiah</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Jehoiada</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did, and won a name among three mighty men.</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他比那三十个勇士都尊贵，只是不及前三个勇士。大卫立他作护卫长</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Indeed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he was more honored than the thirty, but he did not attain to the first three. And David appointed him over his guard.</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军中的勇士有约押的兄弟亚撒黑、伯利恒人朵多的儿子伊勒哈难</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Also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mighty warriors were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Asahel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brother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Joab</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Elhanan the son of Dodo of Bethlehem,</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哈律人沙玛、比伦人希利斯、</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Shammoth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Harorite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Helez</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Pelonite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提哥亚人益吉的儿子以拉、亚拿突人亚比以谢</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Ira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Ikkesh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Tekoite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Abiezer</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Anathothite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户沙人西比该、亚合人以来</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Sibbechai</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Hushathite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Ilai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Ahohite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尼陀法人玛哈莱、尼陀法人巴拿的儿子希立</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Maharai</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Netophathite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Heled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Baanah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Netophathite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便雅悯族基比亚人利拜的儿子以太、比拉顿人比拿雅</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Ithai</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Ribai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Gibeah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of the sons of Benjamin,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Benaiah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Pirathonite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迦实溪人户莱、亚拉巴人亚比</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Hurai</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of the brooks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Gaash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Abiel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Arbathite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巴鲁米人押斯玛弗、沙本人以利雅哈巴</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Azmaveth</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Baharumite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Eliahba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Shaalbonite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基孙人哈深的众子、哈拉人沙基的儿子约拿单</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sons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Hashem</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Gizonite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Jonathan 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Shageh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Hararite</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哈拉人沙甲的儿子亚希暗、吾珥的儿子以利法勒、</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Ahiam</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Sacar</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Hararite</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Eliphal</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 of Ur,</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米基拉人希弗、比伦人亚希雅</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Hepher</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Mecherathite</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Ahijah</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Pelonite</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迦密人希斯罗、伊斯拜的儿子拿莱</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Hezro</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 Carmelite,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Naarai</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Ezbai</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拿单的兄弟约珥、哈基利的儿子弥伯哈</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Joel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 brother of Nathan,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Mibhar</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Hagri</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亚扪人洗勒、比录人拿哈莱，拿哈莱是给洗鲁雅的儿子约押拿兵器的</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Zelek</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Ammonite,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Naharai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Berothite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armorbearer</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Joab</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Zeruiah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以帖人以拉、以帖人迦立</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Ira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Ithrite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Gareb</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Ithrite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赫人乌利亚、亚莱的儿子撒拔</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Uriah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Hittite,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Zabad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Ahlai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流便人示撒的儿子亚第拿，他是流便支派中的一个族长，率领三十人，</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Adina 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Shiza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Reubenite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 chief of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Reubenites</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thirty with him,</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玛迦的儿子哈难、弥特尼人约沙法、</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Hanan</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Maachah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Joshaphat</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Mithnite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亚施他拉人乌西亚、亚罗珥人何坦的儿子沙玛、耶利、</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Uzzia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Ashterathite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Shama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Jeiel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sons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Hotham</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Aroerite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Chronicles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11:1-47】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提洗人申利的儿子耶叠和他的兄弟约哈</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Jediael</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son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Shimri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Joha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his brother,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Tizite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玛哈未人以利业、伊利拿安的儿子耶利拜、约沙未雅、摩押人伊特玛</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Eliel</a:t>
            </a: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Mahavite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Jeribai</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Joshaviah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sons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Elnaam</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Ithmah</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Moabite,</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以利业、俄备得并米琐八人雅西业。</a:t>
            </a:r>
          </a:p>
          <a:p>
            <a:pPr marL="0" indent="0" algn="just">
              <a:lnSpc>
                <a:spcPct val="112000"/>
              </a:lnSpc>
              <a:buNone/>
            </a:pP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Eliel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Obed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Jaasiel</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Mezobaite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150294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经文</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简述：</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扫罗死后，</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以色列拥立</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大卫作以色列王（</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1-3</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大卫从耶布斯人手中夺取耶路撒冷（</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4-9</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记录</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大卫的勇士</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10-47</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endParaRPr lang="zh-CN" altLang="en-US" sz="36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7337350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大卫</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作王</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牧养以色列的王</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神的旨意必成就</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等候</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20</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年</a:t>
            </a:r>
          </a:p>
        </p:txBody>
      </p:sp>
    </p:spTree>
    <p:extLst>
      <p:ext uri="{BB962C8B-B14F-4D97-AF65-F5344CB8AC3E}">
        <p14:creationId xmlns:p14="http://schemas.microsoft.com/office/powerpoint/2010/main" val="37983710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大卫</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的勇士</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大卫当王是神兴起多人共同完成，不是大卫一人的功绩。</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勇</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忠</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被纪念的勇士</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来自外族的大卫的勇士</a:t>
            </a:r>
          </a:p>
        </p:txBody>
      </p:sp>
    </p:spTree>
    <p:extLst>
      <p:ext uri="{BB962C8B-B14F-4D97-AF65-F5344CB8AC3E}">
        <p14:creationId xmlns:p14="http://schemas.microsoft.com/office/powerpoint/2010/main" val="41207496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55" y="0"/>
            <a:ext cx="9144000" cy="6858000"/>
          </a:xfrm>
        </p:spPr>
        <p:txBody>
          <a:bodyPr>
            <a:noAutofit/>
          </a:bodyPr>
          <a:lstStyle/>
          <a:p>
            <a:pPr marL="0" indent="0" algn="just">
              <a:lnSpc>
                <a:spcPct val="120000"/>
              </a:lnSpc>
              <a:buNone/>
            </a:pPr>
            <a:r>
              <a:rPr lang="zh-CN" altLang="en-US" sz="3000" b="1" u="sng" kern="100" dirty="0" smtClean="0">
                <a:latin typeface="微软雅黑" panose="020B0503020204020204" pitchFamily="34" charset="-122"/>
                <a:ea typeface="微软雅黑" panose="020B0503020204020204" pitchFamily="34" charset="-122"/>
                <a:cs typeface="Calibri" panose="020F0502020204030204" pitchFamily="34" charset="0"/>
              </a:rPr>
              <a:t>问题讨论：</a:t>
            </a:r>
          </a:p>
          <a:p>
            <a:pPr marL="514350" indent="-514350" algn="just">
              <a:lnSpc>
                <a:spcPct val="120000"/>
              </a:lnSpc>
              <a:buAutoNum type="arabicParenR"/>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分享自己经过“漫长”等候</a:t>
            </a:r>
            <a:r>
              <a:rPr lang="zh-CN" altLang="en-US" sz="3000" b="1" kern="100" dirty="0" smtClean="0">
                <a:latin typeface="微软雅黑" panose="020B0503020204020204" pitchFamily="34" charset="-122"/>
                <a:ea typeface="微软雅黑" panose="020B0503020204020204" pitchFamily="34" charset="-122"/>
                <a:cs typeface="Calibri" panose="020F0502020204030204" pitchFamily="34" charset="0"/>
              </a:rPr>
              <a:t>，最终见证</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神的应许成就的经历</a:t>
            </a:r>
            <a:r>
              <a:rPr lang="zh-CN" altLang="en-US" sz="30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8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自己是否有过为信仰争战的经历？分享此经历。结合 “大卫的勇士” 的特质</a:t>
            </a:r>
            <a:r>
              <a:rPr lang="zh-CN" altLang="en-US" sz="3000" b="1" kern="100" dirty="0" smtClean="0">
                <a:latin typeface="微软雅黑" panose="020B0503020204020204" pitchFamily="34" charset="-122"/>
                <a:ea typeface="微软雅黑" panose="020B0503020204020204" pitchFamily="34" charset="-122"/>
                <a:cs typeface="Calibri" panose="020F0502020204030204" pitchFamily="34" charset="0"/>
              </a:rPr>
              <a:t>，分享</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：要取得属灵争战的得胜，自己要加强的是什么</a:t>
            </a:r>
            <a:r>
              <a:rPr lang="zh-CN" altLang="en-US" sz="3000" b="1" kern="100" dirty="0" smtClean="0">
                <a:latin typeface="微软雅黑" panose="020B0503020204020204" pitchFamily="34" charset="-122"/>
                <a:ea typeface="微软雅黑" panose="020B0503020204020204" pitchFamily="34" charset="-122"/>
                <a:cs typeface="Calibri" panose="020F0502020204030204" pitchFamily="34" charset="0"/>
              </a:rPr>
              <a:t>？</a:t>
            </a:r>
            <a:endPar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8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000" b="1" kern="100" dirty="0">
                <a:latin typeface="微软雅黑" panose="020B0503020204020204" pitchFamily="34" charset="-122"/>
                <a:ea typeface="微软雅黑" panose="020B0503020204020204" pitchFamily="34" charset="-122"/>
                <a:cs typeface="Calibri" panose="020F0502020204030204" pitchFamily="34" charset="0"/>
              </a:rPr>
              <a:t>大卫的勇士冒着生命危险为大卫取伯利恒的水，而大卫却不肯喝，把水献奠在神面前。由此事件，我们可以学到怎样的功课？怎样在今天的教会服侍和同工关系中实践出来？</a:t>
            </a: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117361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F46216B-77A9-411A-B9D3-5023FCB70208}"/>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87471</TotalTime>
  <Words>2141</Words>
  <Application>Microsoft Office PowerPoint</Application>
  <PresentationFormat>全屏显示(4:3)</PresentationFormat>
  <Paragraphs>121</Paragraphs>
  <Slides>25</Slides>
  <Notes>0</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Windows 用户</dc:creator>
  <cp:lastModifiedBy>user</cp:lastModifiedBy>
  <cp:revision>2591</cp:revision>
  <dcterms:created xsi:type="dcterms:W3CDTF">2014-02-25T17:54:08Z</dcterms:created>
  <dcterms:modified xsi:type="dcterms:W3CDTF">2026-10-02T23:37:35Z</dcterms:modified>
</cp:coreProperties>
</file>