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3094" r:id="rId2"/>
    <p:sldId id="3351" r:id="rId3"/>
    <p:sldId id="3375" r:id="rId4"/>
    <p:sldId id="3352" r:id="rId5"/>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C083E6E3-FA7D-4D7B-A595-EF9225AFEA82}" styleName="浅色样式 1 - 强调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32054" autoAdjust="0"/>
    <p:restoredTop sz="94660"/>
  </p:normalViewPr>
  <p:slideViewPr>
    <p:cSldViewPr snapToGrid="0">
      <p:cViewPr varScale="1">
        <p:scale>
          <a:sx n="87" d="100"/>
          <a:sy n="87" d="100"/>
        </p:scale>
        <p:origin x="978" y="96"/>
      </p:cViewPr>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2022/11/5</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5204598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2022/11/5</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1279505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2022/11/5</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00490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2022/11/5</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7473520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Date Placeholder 3"/>
          <p:cNvSpPr>
            <a:spLocks noGrp="1"/>
          </p:cNvSpPr>
          <p:nvPr>
            <p:ph type="dt" sz="half" idx="10"/>
          </p:nvPr>
        </p:nvSpPr>
        <p:spPr/>
        <p:txBody>
          <a:bodyPr/>
          <a:lstStyle/>
          <a:p>
            <a:fld id="{7D48BE71-93B8-4E6C-B256-1FF6E6ECD4B6}" type="datetimeFigureOut">
              <a:rPr lang="zh-CN" altLang="en-US" smtClean="0"/>
              <a:t>2022/11/5</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582396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Date Placeholder 4"/>
          <p:cNvSpPr>
            <a:spLocks noGrp="1"/>
          </p:cNvSpPr>
          <p:nvPr>
            <p:ph type="dt" sz="half" idx="10"/>
          </p:nvPr>
        </p:nvSpPr>
        <p:spPr/>
        <p:txBody>
          <a:bodyPr/>
          <a:lstStyle/>
          <a:p>
            <a:fld id="{7D48BE71-93B8-4E6C-B256-1FF6E6ECD4B6}" type="datetimeFigureOut">
              <a:rPr lang="zh-CN" altLang="en-US" smtClean="0"/>
              <a:t>2022/11/5</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8751895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7" name="Date Placeholder 6"/>
          <p:cNvSpPr>
            <a:spLocks noGrp="1"/>
          </p:cNvSpPr>
          <p:nvPr>
            <p:ph type="dt" sz="half" idx="10"/>
          </p:nvPr>
        </p:nvSpPr>
        <p:spPr/>
        <p:txBody>
          <a:bodyPr/>
          <a:lstStyle/>
          <a:p>
            <a:fld id="{7D48BE71-93B8-4E6C-B256-1FF6E6ECD4B6}" type="datetimeFigureOut">
              <a:rPr lang="zh-CN" altLang="en-US" smtClean="0"/>
              <a:t>2022/11/5</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9537786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Date Placeholder 2"/>
          <p:cNvSpPr>
            <a:spLocks noGrp="1"/>
          </p:cNvSpPr>
          <p:nvPr>
            <p:ph type="dt" sz="half" idx="10"/>
          </p:nvPr>
        </p:nvSpPr>
        <p:spPr/>
        <p:txBody>
          <a:bodyPr/>
          <a:lstStyle/>
          <a:p>
            <a:fld id="{7D48BE71-93B8-4E6C-B256-1FF6E6ECD4B6}" type="datetimeFigureOut">
              <a:rPr lang="zh-CN" altLang="en-US" smtClean="0"/>
              <a:t>2022/11/5</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783610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48BE71-93B8-4E6C-B256-1FF6E6ECD4B6}" type="datetimeFigureOut">
              <a:rPr lang="zh-CN" altLang="en-US" smtClean="0"/>
              <a:t>2022/11/5</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59669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2022/11/5</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9744283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2022/11/5</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654060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48BE71-93B8-4E6C-B256-1FF6E6ECD4B6}" type="datetimeFigureOut">
              <a:rPr lang="zh-CN" altLang="en-US" smtClean="0"/>
              <a:t>2022/11/5</a:t>
            </a:fld>
            <a:endParaRPr lang="zh-CN"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68374442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zh-CN" altLang="en-US" sz="3200" b="1" u="sng" dirty="0">
                <a:solidFill>
                  <a:schemeClr val="bg1"/>
                </a:solidFill>
                <a:ea typeface="微软雅黑" panose="020B0503020204020204" pitchFamily="34" charset="-122"/>
              </a:rPr>
              <a:t>为什么世界上充满罪恶 </a:t>
            </a:r>
            <a:r>
              <a:rPr lang="en-US" altLang="zh-CN" sz="3200" b="1" u="sng" dirty="0">
                <a:solidFill>
                  <a:schemeClr val="bg1"/>
                </a:solidFill>
                <a:ea typeface="微软雅黑" panose="020B0503020204020204" pitchFamily="34" charset="-122"/>
              </a:rPr>
              <a:t>?</a:t>
            </a:r>
          </a:p>
          <a:p>
            <a:pPr algn="l">
              <a:lnSpc>
                <a:spcPct val="112000"/>
              </a:lnSpc>
            </a:pPr>
            <a:r>
              <a:rPr lang="zh-CN" altLang="en-US" sz="3200" b="1" dirty="0">
                <a:solidFill>
                  <a:schemeClr val="bg1"/>
                </a:solidFill>
                <a:ea typeface="微软雅黑" panose="020B0503020204020204" pitchFamily="34" charset="-122"/>
              </a:rPr>
              <a:t>陶恕</a:t>
            </a:r>
            <a:r>
              <a:rPr lang="en-US" altLang="zh-CN" sz="3200" b="1" dirty="0">
                <a:solidFill>
                  <a:schemeClr val="bg1"/>
                </a:solidFill>
                <a:ea typeface="微软雅黑" panose="020B0503020204020204" pitchFamily="34" charset="-122"/>
              </a:rPr>
              <a:t>(Tozer)</a:t>
            </a:r>
            <a:r>
              <a:rPr lang="zh-CN" altLang="en-US" sz="3200" b="1" dirty="0">
                <a:solidFill>
                  <a:schemeClr val="bg1"/>
                </a:solidFill>
                <a:ea typeface="微软雅黑" panose="020B0503020204020204" pitchFamily="34" charset="-122"/>
              </a:rPr>
              <a:t>的观点</a:t>
            </a:r>
            <a:r>
              <a:rPr lang="en-US" altLang="zh-CN" sz="3200" b="1" dirty="0">
                <a:solidFill>
                  <a:schemeClr val="bg1"/>
                </a:solidFill>
                <a:ea typeface="微软雅黑" panose="020B0503020204020204" pitchFamily="34" charset="-122"/>
              </a:rPr>
              <a:t>:</a:t>
            </a:r>
          </a:p>
          <a:p>
            <a:pPr algn="l">
              <a:lnSpc>
                <a:spcPct val="112000"/>
              </a:lnSpc>
            </a:pPr>
            <a:r>
              <a:rPr lang="en-US" altLang="zh-CN" sz="3200" b="1" dirty="0">
                <a:solidFill>
                  <a:schemeClr val="bg1"/>
                </a:solidFill>
                <a:ea typeface="微软雅黑" panose="020B0503020204020204" pitchFamily="34" charset="-122"/>
              </a:rPr>
              <a:t>The low view of God entertained almost universally among Christians is the cause of a hundred lesser evils everywhere among us.</a:t>
            </a:r>
            <a:endParaRPr lang="zh-CN" altLang="en-US" sz="3200" b="1" dirty="0">
              <a:solidFill>
                <a:schemeClr val="bg1"/>
              </a:solidFill>
              <a:ea typeface="微软雅黑" panose="020B0503020204020204" pitchFamily="34" charset="-122"/>
            </a:endParaRPr>
          </a:p>
          <a:p>
            <a:pPr algn="l">
              <a:lnSpc>
                <a:spcPct val="112000"/>
              </a:lnSpc>
            </a:pP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2983914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zh-CN" altLang="en-US" sz="3200" b="1" u="sng" dirty="0">
                <a:solidFill>
                  <a:schemeClr val="bg1"/>
                </a:solidFill>
                <a:ea typeface="微软雅黑" panose="020B0503020204020204" pitchFamily="34" charset="-122"/>
              </a:rPr>
              <a:t>神的存在</a:t>
            </a:r>
          </a:p>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罗马书 </a:t>
            </a:r>
            <a:r>
              <a:rPr lang="en-US" altLang="zh-CN" sz="3200" b="1" u="sng" dirty="0">
                <a:solidFill>
                  <a:schemeClr val="bg1"/>
                </a:solidFill>
                <a:ea typeface="微软雅黑" panose="020B0503020204020204" pitchFamily="34" charset="-122"/>
              </a:rPr>
              <a:t>Romans 1:18-20】</a:t>
            </a:r>
          </a:p>
          <a:p>
            <a:pPr algn="l">
              <a:lnSpc>
                <a:spcPct val="112000"/>
              </a:lnSpc>
            </a:pPr>
            <a:r>
              <a:rPr lang="en-US" altLang="zh-CN" sz="3200" b="1" dirty="0">
                <a:solidFill>
                  <a:srgbClr val="FFFF00"/>
                </a:solidFill>
                <a:ea typeface="微软雅黑" panose="020B0503020204020204" pitchFamily="34" charset="-122"/>
              </a:rPr>
              <a:t>18 </a:t>
            </a:r>
            <a:r>
              <a:rPr lang="zh-CN" altLang="en-US" sz="3200" b="1" dirty="0">
                <a:solidFill>
                  <a:srgbClr val="FFFF00"/>
                </a:solidFill>
                <a:ea typeface="微软雅黑" panose="020B0503020204020204" pitchFamily="34" charset="-122"/>
              </a:rPr>
              <a:t>原来，　神的忿怒，从天上显明在一切不虔不义的人身上，就是那些行不义阻挡真理的人。</a:t>
            </a:r>
          </a:p>
          <a:p>
            <a:pPr algn="l">
              <a:lnSpc>
                <a:spcPct val="112000"/>
              </a:lnSpc>
            </a:pPr>
            <a:r>
              <a:rPr lang="en-US" altLang="zh-CN" sz="3200" b="1" dirty="0">
                <a:solidFill>
                  <a:schemeClr val="bg1"/>
                </a:solidFill>
                <a:ea typeface="微软雅黑" panose="020B0503020204020204" pitchFamily="34" charset="-122"/>
              </a:rPr>
              <a:t>For the wrath of God is revealed from heaven against all ungodliness and unrighteousness of men, who suppress the truth in unrighteousness,</a:t>
            </a:r>
          </a:p>
          <a:p>
            <a:pPr algn="l">
              <a:lnSpc>
                <a:spcPct val="112000"/>
              </a:lnSpc>
            </a:pPr>
            <a:r>
              <a:rPr lang="en-US" altLang="zh-CN" sz="3200" b="1" dirty="0">
                <a:solidFill>
                  <a:srgbClr val="FFFF00"/>
                </a:solidFill>
                <a:ea typeface="微软雅黑" panose="020B0503020204020204" pitchFamily="34" charset="-122"/>
              </a:rPr>
              <a:t>19 </a:t>
            </a:r>
            <a:r>
              <a:rPr lang="zh-CN" altLang="en-US" sz="3200" b="1" dirty="0">
                <a:solidFill>
                  <a:srgbClr val="FFFF00"/>
                </a:solidFill>
                <a:ea typeface="微软雅黑" panose="020B0503020204020204" pitchFamily="34" charset="-122"/>
              </a:rPr>
              <a:t>神的事情，人所能知道的，原显明在人心里，因为　神已经给他们显明。</a:t>
            </a:r>
          </a:p>
          <a:p>
            <a:pPr algn="l">
              <a:lnSpc>
                <a:spcPct val="112000"/>
              </a:lnSpc>
            </a:pPr>
            <a:r>
              <a:rPr lang="en-US" altLang="zh-CN" sz="3200" b="1" dirty="0">
                <a:solidFill>
                  <a:schemeClr val="bg1"/>
                </a:solidFill>
                <a:ea typeface="微软雅黑" panose="020B0503020204020204" pitchFamily="34" charset="-122"/>
              </a:rPr>
              <a:t>because what may be known of God is manifest in them, for God has shown it to them.</a:t>
            </a:r>
          </a:p>
        </p:txBody>
      </p:sp>
    </p:spTree>
    <p:extLst>
      <p:ext uri="{BB962C8B-B14F-4D97-AF65-F5344CB8AC3E}">
        <p14:creationId xmlns:p14="http://schemas.microsoft.com/office/powerpoint/2010/main" val="10925022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zh-CN" altLang="en-US" sz="3200" b="1" u="sng" dirty="0">
                <a:solidFill>
                  <a:schemeClr val="bg1"/>
                </a:solidFill>
                <a:ea typeface="微软雅黑" panose="020B0503020204020204" pitchFamily="34" charset="-122"/>
              </a:rPr>
              <a:t>	神的存在</a:t>
            </a:r>
          </a:p>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罗马书 </a:t>
            </a:r>
            <a:r>
              <a:rPr lang="en-US" altLang="zh-CN" sz="3200" b="1" u="sng" dirty="0">
                <a:solidFill>
                  <a:schemeClr val="bg1"/>
                </a:solidFill>
                <a:ea typeface="微软雅黑" panose="020B0503020204020204" pitchFamily="34" charset="-122"/>
              </a:rPr>
              <a:t>Romans 1:18-20】</a:t>
            </a:r>
          </a:p>
          <a:p>
            <a:pPr algn="l">
              <a:lnSpc>
                <a:spcPct val="112000"/>
              </a:lnSpc>
            </a:pPr>
            <a:r>
              <a:rPr lang="en-US" altLang="zh-CN" sz="3200" b="1" dirty="0">
                <a:solidFill>
                  <a:srgbClr val="FFFF00"/>
                </a:solidFill>
                <a:ea typeface="微软雅黑" panose="020B0503020204020204" pitchFamily="34" charset="-122"/>
              </a:rPr>
              <a:t>20 </a:t>
            </a:r>
            <a:r>
              <a:rPr lang="zh-CN" altLang="en-US" sz="3200" b="1" dirty="0">
                <a:solidFill>
                  <a:srgbClr val="FFFF00"/>
                </a:solidFill>
                <a:ea typeface="微软雅黑" panose="020B0503020204020204" pitchFamily="34" charset="-122"/>
              </a:rPr>
              <a:t>自从造天地以来，　神的永能和神性是明明可知的，虽是眼不能见，但藉着所造之物就可以晓得，叫人无可推诿。</a:t>
            </a:r>
          </a:p>
          <a:p>
            <a:pPr algn="l">
              <a:lnSpc>
                <a:spcPct val="112000"/>
              </a:lnSpc>
            </a:pPr>
            <a:r>
              <a:rPr lang="en-US" altLang="zh-CN" sz="3200" b="1" dirty="0">
                <a:solidFill>
                  <a:schemeClr val="bg1"/>
                </a:solidFill>
                <a:ea typeface="微软雅黑" panose="020B0503020204020204" pitchFamily="34" charset="-122"/>
              </a:rPr>
              <a:t>For since the creation of the world His invisible attributes are clearly seen, being understood by the things that are made, even His eternal power and Godhead, so that they are without excuse,</a:t>
            </a:r>
          </a:p>
        </p:txBody>
      </p:sp>
    </p:spTree>
    <p:extLst>
      <p:ext uri="{BB962C8B-B14F-4D97-AF65-F5344CB8AC3E}">
        <p14:creationId xmlns:p14="http://schemas.microsoft.com/office/powerpoint/2010/main" val="9508180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zh-CN" altLang="en-US" sz="3200" b="1" u="sng" dirty="0">
                <a:solidFill>
                  <a:schemeClr val="bg1"/>
                </a:solidFill>
                <a:ea typeface="微软雅黑" panose="020B0503020204020204" pitchFamily="34" charset="-122"/>
              </a:rPr>
              <a:t>神存在的证据：</a:t>
            </a:r>
          </a:p>
          <a:p>
            <a:pPr algn="l">
              <a:lnSpc>
                <a:spcPct val="112000"/>
              </a:lnSpc>
            </a:pPr>
            <a:r>
              <a:rPr lang="zh-CN" altLang="en-US" sz="3200" b="1" dirty="0">
                <a:solidFill>
                  <a:schemeClr val="bg1"/>
                </a:solidFill>
                <a:ea typeface="微软雅黑" panose="020B0503020204020204" pitchFamily="34" charset="-122"/>
              </a:rPr>
              <a:t>	人内心对神的感受</a:t>
            </a:r>
          </a:p>
          <a:p>
            <a:pPr algn="l">
              <a:lnSpc>
                <a:spcPct val="112000"/>
              </a:lnSpc>
            </a:pPr>
            <a:r>
              <a:rPr lang="zh-CN" altLang="en-US" sz="3200" b="1" dirty="0">
                <a:solidFill>
                  <a:schemeClr val="bg1"/>
                </a:solidFill>
                <a:ea typeface="微软雅黑" panose="020B0503020204020204" pitchFamily="34" charset="-122"/>
              </a:rPr>
              <a:t>	圣经和自然界的证据</a:t>
            </a:r>
          </a:p>
          <a:p>
            <a:pPr algn="l">
              <a:lnSpc>
                <a:spcPct val="112000"/>
              </a:lnSpc>
            </a:pPr>
            <a:r>
              <a:rPr lang="zh-CN" altLang="en-US" sz="3200" b="1" dirty="0">
                <a:solidFill>
                  <a:schemeClr val="bg1"/>
                </a:solidFill>
                <a:ea typeface="微软雅黑" panose="020B0503020204020204" pitchFamily="34" charset="-122"/>
              </a:rPr>
              <a:t>	理性的证据</a:t>
            </a:r>
            <a:endParaRPr lang="en-US" altLang="zh-CN" sz="3200" b="1" dirty="0">
              <a:solidFill>
                <a:schemeClr val="bg1"/>
              </a:solidFill>
              <a:ea typeface="微软雅黑" panose="020B0503020204020204" pitchFamily="34" charset="-122"/>
            </a:endParaRPr>
          </a:p>
          <a:p>
            <a:pPr marL="514350" indent="-514350" algn="l">
              <a:lnSpc>
                <a:spcPct val="112000"/>
              </a:lnSpc>
              <a:buAutoNum type="arabicParenR"/>
            </a:pPr>
            <a:r>
              <a:rPr lang="zh-CN" altLang="en-US" sz="3200" b="1" dirty="0">
                <a:solidFill>
                  <a:schemeClr val="bg1"/>
                </a:solidFill>
                <a:ea typeface="微软雅黑" panose="020B0503020204020204" pitchFamily="34" charset="-122"/>
              </a:rPr>
              <a:t>    因果论的论证（</a:t>
            </a:r>
            <a:r>
              <a:rPr lang="en-US" altLang="zh-CN" sz="3200" b="1" dirty="0">
                <a:solidFill>
                  <a:schemeClr val="bg1"/>
                </a:solidFill>
                <a:ea typeface="微软雅黑" panose="020B0503020204020204" pitchFamily="34" charset="-122"/>
              </a:rPr>
              <a:t>cosmological argument</a:t>
            </a:r>
            <a:r>
              <a:rPr lang="zh-CN" altLang="en-US" sz="3200" b="1" dirty="0">
                <a:solidFill>
                  <a:schemeClr val="bg1"/>
                </a:solidFill>
                <a:ea typeface="微软雅黑" panose="020B0503020204020204" pitchFamily="34" charset="-122"/>
              </a:rPr>
              <a:t>）</a:t>
            </a:r>
            <a:endParaRPr lang="en-US" altLang="zh-CN" sz="3200" b="1" dirty="0">
              <a:solidFill>
                <a:schemeClr val="bg1"/>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          </a:t>
            </a:r>
            <a:r>
              <a:rPr lang="zh-CN" altLang="en-US" sz="3200" b="1" dirty="0">
                <a:solidFill>
                  <a:schemeClr val="bg1"/>
                </a:solidFill>
                <a:ea typeface="微软雅黑" panose="020B0503020204020204" pitchFamily="34" charset="-122"/>
              </a:rPr>
              <a:t>又称“宇宙论的论证”</a:t>
            </a:r>
          </a:p>
          <a:p>
            <a:pPr algn="l">
              <a:lnSpc>
                <a:spcPct val="112000"/>
              </a:lnSpc>
            </a:pPr>
            <a:r>
              <a:rPr lang="en-US" altLang="zh-CN" sz="3200" b="1" dirty="0">
                <a:solidFill>
                  <a:schemeClr val="bg1"/>
                </a:solidFill>
                <a:ea typeface="微软雅黑" panose="020B0503020204020204" pitchFamily="34" charset="-122"/>
              </a:rPr>
              <a:t>2)	</a:t>
            </a:r>
            <a:r>
              <a:rPr lang="zh-CN" altLang="en-US" sz="3200" b="1" dirty="0">
                <a:solidFill>
                  <a:schemeClr val="bg1"/>
                </a:solidFill>
                <a:ea typeface="微软雅黑" panose="020B0503020204020204" pitchFamily="34" charset="-122"/>
              </a:rPr>
              <a:t>目的论的论证（</a:t>
            </a:r>
            <a:r>
              <a:rPr lang="en-US" altLang="zh-CN" sz="3200" b="1" dirty="0">
                <a:solidFill>
                  <a:schemeClr val="bg1"/>
                </a:solidFill>
                <a:ea typeface="微软雅黑" panose="020B0503020204020204" pitchFamily="34" charset="-122"/>
              </a:rPr>
              <a:t>teleological argument</a:t>
            </a:r>
            <a:r>
              <a:rPr lang="zh-CN" altLang="en-US" sz="3200" b="1" dirty="0">
                <a:solidFill>
                  <a:schemeClr val="bg1"/>
                </a:solidFill>
                <a:ea typeface="微软雅黑" panose="020B0503020204020204" pitchFamily="34" charset="-122"/>
              </a:rPr>
              <a:t>）</a:t>
            </a:r>
          </a:p>
          <a:p>
            <a:pPr algn="l">
              <a:lnSpc>
                <a:spcPct val="112000"/>
              </a:lnSpc>
            </a:pPr>
            <a:r>
              <a:rPr lang="en-US" altLang="zh-CN" sz="3200" b="1" dirty="0">
                <a:solidFill>
                  <a:schemeClr val="bg1"/>
                </a:solidFill>
                <a:ea typeface="微软雅黑" panose="020B0503020204020204" pitchFamily="34" charset="-122"/>
              </a:rPr>
              <a:t>3)	</a:t>
            </a:r>
            <a:r>
              <a:rPr lang="zh-CN" altLang="en-US" sz="3200" b="1" dirty="0">
                <a:solidFill>
                  <a:schemeClr val="bg1"/>
                </a:solidFill>
                <a:ea typeface="微软雅黑" panose="020B0503020204020204" pitchFamily="34" charset="-122"/>
              </a:rPr>
              <a:t>本体论的论证（</a:t>
            </a:r>
            <a:r>
              <a:rPr lang="en-US" altLang="zh-CN" sz="3200" b="1" dirty="0">
                <a:solidFill>
                  <a:schemeClr val="bg1"/>
                </a:solidFill>
                <a:ea typeface="微软雅黑" panose="020B0503020204020204" pitchFamily="34" charset="-122"/>
              </a:rPr>
              <a:t>ontological argument</a:t>
            </a:r>
            <a:r>
              <a:rPr lang="zh-CN" altLang="en-US" sz="3200" b="1" dirty="0">
                <a:solidFill>
                  <a:schemeClr val="bg1"/>
                </a:solidFill>
                <a:ea typeface="微软雅黑" panose="020B0503020204020204" pitchFamily="34" charset="-122"/>
              </a:rPr>
              <a:t>）</a:t>
            </a:r>
          </a:p>
          <a:p>
            <a:pPr algn="l">
              <a:lnSpc>
                <a:spcPct val="112000"/>
              </a:lnSpc>
            </a:pPr>
            <a:r>
              <a:rPr lang="en-US" altLang="zh-CN" sz="3200" b="1" dirty="0">
                <a:solidFill>
                  <a:schemeClr val="bg1"/>
                </a:solidFill>
                <a:ea typeface="微软雅黑" panose="020B0503020204020204" pitchFamily="34" charset="-122"/>
              </a:rPr>
              <a:t>4)	</a:t>
            </a:r>
            <a:r>
              <a:rPr lang="zh-CN" altLang="en-US" sz="3200" b="1" dirty="0">
                <a:solidFill>
                  <a:schemeClr val="bg1"/>
                </a:solidFill>
                <a:ea typeface="微软雅黑" panose="020B0503020204020204" pitchFamily="34" charset="-122"/>
              </a:rPr>
              <a:t>道德论的论证（</a:t>
            </a:r>
            <a:r>
              <a:rPr lang="en-US" altLang="zh-CN" sz="3200" b="1" dirty="0">
                <a:solidFill>
                  <a:schemeClr val="bg1"/>
                </a:solidFill>
                <a:ea typeface="微软雅黑" panose="020B0503020204020204" pitchFamily="34" charset="-122"/>
              </a:rPr>
              <a:t>moral argument</a:t>
            </a:r>
            <a:r>
              <a:rPr lang="zh-CN" altLang="en-US" sz="3200" b="1" dirty="0">
                <a:solidFill>
                  <a:schemeClr val="bg1"/>
                </a:solidFill>
                <a:ea typeface="微软雅黑" panose="020B0503020204020204" pitchFamily="34" charset="-122"/>
              </a:rPr>
              <a:t>）</a:t>
            </a:r>
          </a:p>
          <a:p>
            <a:pPr algn="l">
              <a:lnSpc>
                <a:spcPct val="112000"/>
              </a:lnSpc>
            </a:pPr>
            <a:endParaRPr lang="zh-CN" altLang="en-US"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511280215"/>
      </p:ext>
    </p:extLst>
  </p:cSld>
  <p:clrMapOvr>
    <a:masterClrMapping/>
  </p:clrMapOvr>
</p:sld>
</file>

<file path=ppt/theme/theme1.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11188</TotalTime>
  <Words>303</Words>
  <Application>Microsoft Office PowerPoint</Application>
  <PresentationFormat>On-screen Show (4:3)</PresentationFormat>
  <Paragraphs>22</Paragraphs>
  <Slides>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vt:i4>
      </vt:variant>
    </vt:vector>
  </HeadingPairs>
  <TitlesOfParts>
    <vt:vector size="8" baseType="lpstr">
      <vt:lpstr>Arial</vt:lpstr>
      <vt:lpstr>Calibri</vt:lpstr>
      <vt:lpstr>Calibri Light</vt:lpstr>
      <vt:lpstr>Office 主题</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Barnabas Feng</dc:creator>
  <cp:lastModifiedBy>Paul Fang</cp:lastModifiedBy>
  <cp:revision>929</cp:revision>
  <dcterms:created xsi:type="dcterms:W3CDTF">2018-02-16T18:09:56Z</dcterms:created>
  <dcterms:modified xsi:type="dcterms:W3CDTF">2022-11-05T09:41:44Z</dcterms:modified>
</cp:coreProperties>
</file>