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72" r:id="rId3"/>
    <p:sldId id="287" r:id="rId4"/>
    <p:sldId id="289" r:id="rId5"/>
    <p:sldId id="288" r:id="rId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2" autoAdjust="0"/>
    <p:restoredTop sz="94660"/>
  </p:normalViewPr>
  <p:slideViewPr>
    <p:cSldViewPr snapToGrid="0">
      <p:cViewPr varScale="1">
        <p:scale>
          <a:sx n="88" d="100"/>
          <a:sy n="88" d="100"/>
        </p:scale>
        <p:origin x="-114" y="-6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4290028B-2F5C-442C-9097-432C77534FF0}" type="datetimeFigureOut">
              <a:rPr lang="zh-CN" altLang="en-US" smtClean="0"/>
              <a:t>2023/2/5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2219044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290028B-2F5C-442C-9097-432C77534FF0}" type="datetimeFigureOut">
              <a:rPr lang="zh-CN" altLang="en-US" smtClean="0"/>
              <a:t>2023/2/5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2130066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290028B-2F5C-442C-9097-432C77534FF0}" type="datetimeFigureOut">
              <a:rPr lang="zh-CN" altLang="en-US" smtClean="0"/>
              <a:t>2023/2/5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367552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290028B-2F5C-442C-9097-432C77534FF0}" type="datetimeFigureOut">
              <a:rPr lang="zh-CN" altLang="en-US" smtClean="0"/>
              <a:t>2023/2/5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3470454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4290028B-2F5C-442C-9097-432C77534FF0}" type="datetimeFigureOut">
              <a:rPr lang="zh-CN" altLang="en-US" smtClean="0"/>
              <a:t>2023/2/5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1974600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4290028B-2F5C-442C-9097-432C77534FF0}" type="datetimeFigureOut">
              <a:rPr lang="zh-CN" altLang="en-US" smtClean="0"/>
              <a:t>2023/2/5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1712573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4290028B-2F5C-442C-9097-432C77534FF0}" type="datetimeFigureOut">
              <a:rPr lang="zh-CN" altLang="en-US" smtClean="0"/>
              <a:t>2023/2/5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1866461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4290028B-2F5C-442C-9097-432C77534FF0}" type="datetimeFigureOut">
              <a:rPr lang="zh-CN" altLang="en-US" smtClean="0"/>
              <a:t>2023/2/5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3152785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90028B-2F5C-442C-9097-432C77534FF0}" type="datetimeFigureOut">
              <a:rPr lang="zh-CN" altLang="en-US" smtClean="0"/>
              <a:t>2023/2/5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1506015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4290028B-2F5C-442C-9097-432C77534FF0}" type="datetimeFigureOut">
              <a:rPr lang="zh-CN" altLang="en-US" smtClean="0"/>
              <a:t>2023/2/5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4007949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4290028B-2F5C-442C-9097-432C77534FF0}" type="datetimeFigureOut">
              <a:rPr lang="zh-CN" altLang="en-US" smtClean="0"/>
              <a:t>2023/2/5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3196935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90028B-2F5C-442C-9097-432C77534FF0}" type="datetimeFigureOut">
              <a:rPr lang="zh-CN" altLang="en-US" smtClean="0"/>
              <a:t>2023/2/5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29254800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smtClean="0">
                <a:solidFill>
                  <a:schemeClr val="bg1"/>
                </a:solidFill>
                <a:ea typeface="微软雅黑" panose="020B0503020204020204" pitchFamily="34" charset="-122"/>
              </a:rPr>
              <a:t>创造的神</a:t>
            </a:r>
            <a:r>
              <a:rPr lang="en-US" altLang="zh-CN" sz="3400" b="1" u="sng" spc="100" dirty="0" smtClean="0">
                <a:solidFill>
                  <a:schemeClr val="bg1"/>
                </a:solidFill>
                <a:ea typeface="微软雅黑" panose="020B0503020204020204" pitchFamily="34" charset="-122"/>
              </a:rPr>
              <a:t>:</a:t>
            </a:r>
          </a:p>
          <a:p>
            <a:pPr algn="l">
              <a:lnSpc>
                <a:spcPct val="112000"/>
              </a:lnSpc>
            </a:pPr>
            <a:r>
              <a:rPr lang="en-US" altLang="zh-CN" sz="3400" b="1" u="sng" spc="100" dirty="0" smtClean="0">
                <a:solidFill>
                  <a:schemeClr val="bg1"/>
                </a:solidFill>
                <a:ea typeface="微软雅黑" panose="020B0503020204020204" pitchFamily="34" charset="-122"/>
              </a:rPr>
              <a:t>【</a:t>
            </a:r>
            <a:r>
              <a:rPr lang="zh-CN" altLang="en-US" sz="3400" b="1" u="sng" spc="100" dirty="0">
                <a:solidFill>
                  <a:schemeClr val="bg1"/>
                </a:solidFill>
                <a:ea typeface="微软雅黑" panose="020B0503020204020204" pitchFamily="34" charset="-122"/>
              </a:rPr>
              <a:t>尼希米记 </a:t>
            </a:r>
            <a:r>
              <a:rPr lang="en-US" altLang="zh-CN" sz="3400" b="1" u="sng" spc="100" dirty="0">
                <a:solidFill>
                  <a:schemeClr val="bg1"/>
                </a:solidFill>
                <a:ea typeface="微软雅黑" panose="020B0503020204020204" pitchFamily="34" charset="-122"/>
              </a:rPr>
              <a:t>Nehemiah 9:6】</a:t>
            </a:r>
          </a:p>
          <a:p>
            <a:pPr algn="l">
              <a:lnSpc>
                <a:spcPct val="112000"/>
              </a:lnSpc>
            </a:pPr>
            <a:r>
              <a:rPr lang="en-US" altLang="zh-CN" sz="3400" b="1" spc="100" dirty="0">
                <a:solidFill>
                  <a:srgbClr val="FFFF00"/>
                </a:solidFill>
                <a:ea typeface="微软雅黑" panose="020B0503020204020204" pitchFamily="34" charset="-122"/>
              </a:rPr>
              <a:t>“</a:t>
            </a:r>
            <a:r>
              <a:rPr lang="zh-CN" altLang="en-US" sz="3400" b="1" spc="100" dirty="0">
                <a:solidFill>
                  <a:srgbClr val="FFFF00"/>
                </a:solidFill>
                <a:ea typeface="微软雅黑" panose="020B0503020204020204" pitchFamily="34" charset="-122"/>
              </a:rPr>
              <a:t>你，惟独你，是耶和华。你造了天和天上的天，并天上的万象，地和地上的万物，海和海中所有的，这一切都是你所保存的；天军也都敬拜你。</a:t>
            </a:r>
          </a:p>
          <a:p>
            <a:pPr algn="l">
              <a:lnSpc>
                <a:spcPct val="112000"/>
              </a:lnSpc>
            </a:pPr>
            <a:r>
              <a:rPr lang="en-US" altLang="zh-CN" sz="3400" b="1" spc="100" dirty="0">
                <a:solidFill>
                  <a:schemeClr val="bg1"/>
                </a:solidFill>
                <a:ea typeface="微软雅黑" panose="020B0503020204020204" pitchFamily="34" charset="-122"/>
              </a:rPr>
              <a:t>You alone are the Lord; You have made heaven, The heaven of heavens, with all their host, The earth and everything on it, The seas and all that is in them, And You preserve them all. The host of heaven worships You.</a:t>
            </a:r>
          </a:p>
        </p:txBody>
      </p:sp>
    </p:spTree>
    <p:extLst>
      <p:ext uri="{BB962C8B-B14F-4D97-AF65-F5344CB8AC3E}">
        <p14:creationId xmlns:p14="http://schemas.microsoft.com/office/powerpoint/2010/main" val="8461397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smtClean="0">
                <a:solidFill>
                  <a:schemeClr val="bg1"/>
                </a:solidFill>
                <a:ea typeface="微软雅黑" panose="020B0503020204020204" pitchFamily="34" charset="-122"/>
              </a:rPr>
              <a:t>受</a:t>
            </a:r>
            <a:r>
              <a:rPr lang="zh-CN" altLang="en-US" sz="3400" b="1" u="sng" spc="100" dirty="0">
                <a:solidFill>
                  <a:schemeClr val="bg1"/>
                </a:solidFill>
                <a:ea typeface="微软雅黑" panose="020B0503020204020204" pitchFamily="34" charset="-122"/>
              </a:rPr>
              <a:t>造之物与神有别，但都靠神</a:t>
            </a:r>
            <a:r>
              <a:rPr lang="zh-CN" altLang="en-US" sz="3400" b="1" u="sng" spc="100" dirty="0" smtClean="0">
                <a:solidFill>
                  <a:schemeClr val="bg1"/>
                </a:solidFill>
                <a:ea typeface="微软雅黑" panose="020B0503020204020204" pitchFamily="34" charset="-122"/>
              </a:rPr>
              <a:t>而立</a:t>
            </a:r>
            <a:endParaRPr lang="en-US" altLang="zh-CN" sz="3400" b="1" u="sng" spc="100" dirty="0" smtClean="0">
              <a:solidFill>
                <a:schemeClr val="bg1"/>
              </a:solidFill>
              <a:ea typeface="微软雅黑" panose="020B0503020204020204" pitchFamily="34" charset="-122"/>
            </a:endParaRPr>
          </a:p>
          <a:p>
            <a:pPr algn="l">
              <a:lnSpc>
                <a:spcPct val="112000"/>
              </a:lnSpc>
            </a:pPr>
            <a:endParaRPr lang="zh-CN" altLang="en-US" sz="3400" b="1" u="sng" spc="100"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spc="100" dirty="0">
                <a:solidFill>
                  <a:schemeClr val="bg1"/>
                </a:solidFill>
                <a:ea typeface="微软雅黑" panose="020B0503020204020204" pitchFamily="34" charset="-122"/>
              </a:rPr>
              <a:t>	神的超越（</a:t>
            </a:r>
            <a:r>
              <a:rPr lang="en-US" altLang="zh-CN" sz="3400" b="1" spc="100" dirty="0">
                <a:solidFill>
                  <a:schemeClr val="bg1"/>
                </a:solidFill>
                <a:ea typeface="微软雅黑" panose="020B0503020204020204" pitchFamily="34" charset="-122"/>
              </a:rPr>
              <a:t>transcendent</a:t>
            </a:r>
            <a:r>
              <a:rPr lang="zh-CN" altLang="en-US" sz="3400" b="1" spc="100" dirty="0" smtClean="0">
                <a:solidFill>
                  <a:schemeClr val="bg1"/>
                </a:solidFill>
                <a:ea typeface="微软雅黑" panose="020B0503020204020204" pitchFamily="34" charset="-122"/>
              </a:rPr>
              <a:t>）</a:t>
            </a:r>
            <a:endParaRPr lang="en-US" altLang="zh-CN" sz="3400" b="1" spc="100"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endParaRPr lang="zh-CN" altLang="en-US" sz="3400" b="1" spc="100"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spc="100" dirty="0">
                <a:solidFill>
                  <a:schemeClr val="bg1"/>
                </a:solidFill>
                <a:ea typeface="微软雅黑" panose="020B0503020204020204" pitchFamily="34" charset="-122"/>
              </a:rPr>
              <a:t>	神的“潜在”（</a:t>
            </a:r>
            <a:r>
              <a:rPr lang="en-US" altLang="zh-CN" sz="3400" b="1" spc="100" dirty="0">
                <a:solidFill>
                  <a:schemeClr val="bg1"/>
                </a:solidFill>
                <a:ea typeface="微软雅黑" panose="020B0503020204020204" pitchFamily="34" charset="-122"/>
              </a:rPr>
              <a:t>immanent</a:t>
            </a:r>
            <a:r>
              <a:rPr lang="zh-CN" altLang="en-US" sz="3400" b="1" spc="100" dirty="0">
                <a:solidFill>
                  <a:schemeClr val="bg1"/>
                </a:solidFill>
                <a:ea typeface="微软雅黑" panose="020B0503020204020204" pitchFamily="34" charset="-122"/>
              </a:rPr>
              <a:t>）</a:t>
            </a:r>
          </a:p>
          <a:p>
            <a:pPr algn="l">
              <a:lnSpc>
                <a:spcPct val="112000"/>
              </a:lnSpc>
            </a:pPr>
            <a:endParaRPr lang="zh-CN" altLang="en-US" sz="3200" b="1" dirty="0">
              <a:solidFill>
                <a:srgbClr val="FFFF00"/>
              </a:solidFill>
              <a:ea typeface="微软雅黑" panose="020B0503020204020204" pitchFamily="34" charset="-122"/>
            </a:endParaRPr>
          </a:p>
          <a:p>
            <a:pPr algn="l">
              <a:lnSpc>
                <a:spcPct val="112000"/>
              </a:lnSpc>
            </a:pPr>
            <a:endParaRPr lang="zh-CN" altLang="en-US" sz="3200" b="1" dirty="0" smtClean="0">
              <a:solidFill>
                <a:srgbClr val="FFFF00"/>
              </a:solidFill>
              <a:ea typeface="微软雅黑" panose="020B0503020204020204" pitchFamily="34" charset="-122"/>
            </a:endParaRPr>
          </a:p>
        </p:txBody>
      </p:sp>
    </p:spTree>
    <p:extLst>
      <p:ext uri="{BB962C8B-B14F-4D97-AF65-F5344CB8AC3E}">
        <p14:creationId xmlns:p14="http://schemas.microsoft.com/office/powerpoint/2010/main" val="40991014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000" b="1" u="sng" spc="100" dirty="0" smtClean="0">
                <a:solidFill>
                  <a:schemeClr val="bg1"/>
                </a:solidFill>
                <a:ea typeface="微软雅黑" panose="020B0503020204020204" pitchFamily="34" charset="-122"/>
              </a:rPr>
              <a:t>受</a:t>
            </a:r>
            <a:r>
              <a:rPr lang="zh-CN" altLang="en-US" sz="3000" b="1" u="sng" spc="100" dirty="0">
                <a:solidFill>
                  <a:schemeClr val="bg1"/>
                </a:solidFill>
                <a:ea typeface="微软雅黑" panose="020B0503020204020204" pitchFamily="34" charset="-122"/>
              </a:rPr>
              <a:t>造之物与神有别，但都靠神而立</a:t>
            </a:r>
          </a:p>
          <a:p>
            <a:pPr algn="l">
              <a:lnSpc>
                <a:spcPct val="112000"/>
              </a:lnSpc>
            </a:pPr>
            <a:r>
              <a:rPr lang="zh-CN" altLang="en-US" sz="3000" b="1" spc="100" dirty="0" smtClean="0">
                <a:solidFill>
                  <a:schemeClr val="bg1"/>
                </a:solidFill>
                <a:ea typeface="微软雅黑" panose="020B0503020204020204" pitchFamily="34" charset="-122"/>
              </a:rPr>
              <a:t>神</a:t>
            </a:r>
            <a:r>
              <a:rPr lang="zh-CN" altLang="en-US" sz="3000" b="1" spc="100" dirty="0">
                <a:solidFill>
                  <a:schemeClr val="bg1"/>
                </a:solidFill>
                <a:ea typeface="微软雅黑" panose="020B0503020204020204" pitchFamily="34" charset="-122"/>
              </a:rPr>
              <a:t>的超越（</a:t>
            </a:r>
            <a:r>
              <a:rPr lang="en-US" altLang="zh-CN" sz="3000" b="1" spc="100" dirty="0">
                <a:solidFill>
                  <a:schemeClr val="bg1"/>
                </a:solidFill>
                <a:ea typeface="微软雅黑" panose="020B0503020204020204" pitchFamily="34" charset="-122"/>
              </a:rPr>
              <a:t>transcendent</a:t>
            </a:r>
            <a:r>
              <a:rPr lang="zh-CN" altLang="en-US" sz="3000" b="1" spc="100" dirty="0" smtClean="0">
                <a:solidFill>
                  <a:schemeClr val="bg1"/>
                </a:solidFill>
                <a:ea typeface="微软雅黑" panose="020B0503020204020204" pitchFamily="34" charset="-122"/>
              </a:rPr>
              <a:t>）与“潜在”</a:t>
            </a:r>
            <a:r>
              <a:rPr lang="zh-CN" altLang="en-US" sz="3000" b="1" spc="100" dirty="0">
                <a:solidFill>
                  <a:schemeClr val="bg1"/>
                </a:solidFill>
                <a:ea typeface="微软雅黑" panose="020B0503020204020204" pitchFamily="34" charset="-122"/>
              </a:rPr>
              <a:t>（</a:t>
            </a:r>
            <a:r>
              <a:rPr lang="en-US" altLang="zh-CN" sz="3000" b="1" spc="100" dirty="0">
                <a:solidFill>
                  <a:schemeClr val="bg1"/>
                </a:solidFill>
                <a:ea typeface="微软雅黑" panose="020B0503020204020204" pitchFamily="34" charset="-122"/>
              </a:rPr>
              <a:t>immanent</a:t>
            </a:r>
            <a:r>
              <a:rPr lang="zh-CN" altLang="en-US" sz="3000" b="1" spc="100" dirty="0" smtClean="0">
                <a:solidFill>
                  <a:schemeClr val="bg1"/>
                </a:solidFill>
                <a:ea typeface="微软雅黑" panose="020B0503020204020204" pitchFamily="34" charset="-122"/>
              </a:rPr>
              <a:t>）</a:t>
            </a:r>
            <a:endParaRPr lang="en-US" altLang="zh-CN" sz="3000" b="1" spc="100" dirty="0" smtClean="0">
              <a:solidFill>
                <a:schemeClr val="bg1"/>
              </a:solidFill>
              <a:ea typeface="微软雅黑" panose="020B0503020204020204" pitchFamily="34" charset="-122"/>
            </a:endParaRP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使徒行传 </a:t>
            </a:r>
            <a:r>
              <a:rPr lang="en-US" altLang="zh-CN" sz="3000" b="1" u="sng" spc="100" dirty="0">
                <a:solidFill>
                  <a:schemeClr val="bg1"/>
                </a:solidFill>
                <a:ea typeface="微软雅黑" panose="020B0503020204020204" pitchFamily="34" charset="-122"/>
              </a:rPr>
              <a:t>Acts 17:27-28】</a:t>
            </a:r>
          </a:p>
          <a:p>
            <a:pPr algn="l">
              <a:lnSpc>
                <a:spcPct val="112000"/>
              </a:lnSpc>
            </a:pPr>
            <a:r>
              <a:rPr lang="en-US" altLang="zh-CN" sz="3000" b="1" spc="100" dirty="0">
                <a:solidFill>
                  <a:srgbClr val="FFFF00"/>
                </a:solidFill>
                <a:ea typeface="微软雅黑" panose="020B0503020204020204" pitchFamily="34" charset="-122"/>
              </a:rPr>
              <a:t>27 </a:t>
            </a:r>
            <a:r>
              <a:rPr lang="zh-CN" altLang="en-US" sz="3000" b="1" spc="100" dirty="0">
                <a:solidFill>
                  <a:srgbClr val="FFFF00"/>
                </a:solidFill>
                <a:ea typeface="微软雅黑" panose="020B0503020204020204" pitchFamily="34" charset="-122"/>
              </a:rPr>
              <a:t>要叫他们寻求　神，或者可以揣摩而得，</a:t>
            </a:r>
            <a:r>
              <a:rPr lang="zh-CN" altLang="en-US" sz="3000" b="1" spc="100" dirty="0" smtClean="0">
                <a:solidFill>
                  <a:srgbClr val="FFFF00"/>
                </a:solidFill>
                <a:ea typeface="微软雅黑" panose="020B0503020204020204" pitchFamily="34" charset="-122"/>
              </a:rPr>
              <a:t>其实祂离</a:t>
            </a:r>
            <a:r>
              <a:rPr lang="zh-CN" altLang="en-US" sz="3000" b="1" spc="100" dirty="0">
                <a:solidFill>
                  <a:srgbClr val="FFFF00"/>
                </a:solidFill>
                <a:ea typeface="微软雅黑" panose="020B0503020204020204" pitchFamily="34" charset="-122"/>
              </a:rPr>
              <a:t>我们各人不远</a:t>
            </a:r>
            <a:r>
              <a:rPr lang="zh-CN" altLang="en-US" sz="3000" b="1" spc="100" dirty="0" smtClean="0">
                <a:solidFill>
                  <a:srgbClr val="FFFF00"/>
                </a:solidFill>
                <a:ea typeface="微软雅黑" panose="020B0503020204020204" pitchFamily="34" charset="-122"/>
              </a:rPr>
              <a:t>，</a:t>
            </a:r>
            <a:r>
              <a:rPr lang="en-US" altLang="zh-CN" sz="3000" b="1" spc="100" dirty="0" smtClean="0">
                <a:solidFill>
                  <a:schemeClr val="bg1"/>
                </a:solidFill>
                <a:ea typeface="微软雅黑" panose="020B0503020204020204" pitchFamily="34" charset="-122"/>
              </a:rPr>
              <a:t>so </a:t>
            </a:r>
            <a:r>
              <a:rPr lang="en-US" altLang="zh-CN" sz="3000" b="1" spc="100" dirty="0">
                <a:solidFill>
                  <a:schemeClr val="bg1"/>
                </a:solidFill>
                <a:ea typeface="微软雅黑" panose="020B0503020204020204" pitchFamily="34" charset="-122"/>
              </a:rPr>
              <a:t>that they should seek the Lord, in the hope that they might grope for Him and find Him, though He is not far from each one of us;</a:t>
            </a:r>
          </a:p>
          <a:p>
            <a:pPr algn="l">
              <a:lnSpc>
                <a:spcPct val="112000"/>
              </a:lnSpc>
            </a:pPr>
            <a:r>
              <a:rPr lang="en-US" altLang="zh-CN" sz="3000" b="1" spc="100" dirty="0">
                <a:solidFill>
                  <a:srgbClr val="FFFF00"/>
                </a:solidFill>
                <a:ea typeface="微软雅黑" panose="020B0503020204020204" pitchFamily="34" charset="-122"/>
              </a:rPr>
              <a:t>28 </a:t>
            </a:r>
            <a:r>
              <a:rPr lang="zh-CN" altLang="en-US" sz="3000" b="1" spc="100" dirty="0">
                <a:solidFill>
                  <a:srgbClr val="FFFF00"/>
                </a:solidFill>
                <a:ea typeface="微软雅黑" panose="020B0503020204020204" pitchFamily="34" charset="-122"/>
              </a:rPr>
              <a:t>我们生活、动作、存留，都</a:t>
            </a:r>
            <a:r>
              <a:rPr lang="zh-CN" altLang="en-US" sz="3000" b="1" spc="100" dirty="0" smtClean="0">
                <a:solidFill>
                  <a:srgbClr val="FFFF00"/>
                </a:solidFill>
                <a:ea typeface="微软雅黑" panose="020B0503020204020204" pitchFamily="34" charset="-122"/>
              </a:rPr>
              <a:t>在乎祂。</a:t>
            </a:r>
            <a:r>
              <a:rPr lang="zh-CN" altLang="en-US" sz="3000" b="1" spc="100" dirty="0">
                <a:solidFill>
                  <a:srgbClr val="FFFF00"/>
                </a:solidFill>
                <a:ea typeface="微软雅黑" panose="020B0503020204020204" pitchFamily="34" charset="-122"/>
              </a:rPr>
              <a:t>就如你们作诗的，有人说</a:t>
            </a:r>
            <a:r>
              <a:rPr lang="zh-CN" altLang="en-US" sz="3000" b="1" spc="100">
                <a:solidFill>
                  <a:srgbClr val="FFFF00"/>
                </a:solidFill>
                <a:ea typeface="微软雅黑" panose="020B0503020204020204" pitchFamily="34" charset="-122"/>
              </a:rPr>
              <a:t>：</a:t>
            </a:r>
            <a:r>
              <a:rPr lang="zh-CN" altLang="en-US" sz="3000" b="1" spc="100" smtClean="0">
                <a:solidFill>
                  <a:srgbClr val="FFFF00"/>
                </a:solidFill>
                <a:ea typeface="微软雅黑" panose="020B0503020204020204" pitchFamily="34" charset="-122"/>
              </a:rPr>
              <a:t>‘我们也是祂所生的。’</a:t>
            </a:r>
            <a:endParaRPr lang="zh-CN" altLang="en-US" sz="3000" b="1" spc="100" dirty="0">
              <a:solidFill>
                <a:srgbClr val="FFFF00"/>
              </a:solidFill>
              <a:ea typeface="微软雅黑" panose="020B0503020204020204" pitchFamily="34" charset="-122"/>
            </a:endParaRPr>
          </a:p>
          <a:p>
            <a:pPr algn="l">
              <a:lnSpc>
                <a:spcPct val="112000"/>
              </a:lnSpc>
            </a:pPr>
            <a:r>
              <a:rPr lang="en-US" altLang="zh-CN" sz="3000" b="1" spc="100" dirty="0">
                <a:solidFill>
                  <a:schemeClr val="bg1"/>
                </a:solidFill>
                <a:ea typeface="微软雅黑" panose="020B0503020204020204" pitchFamily="34" charset="-122"/>
              </a:rPr>
              <a:t>for in Him we live and move and have our being, as also some of your own poets have said, ‘For we are also His offspring.’</a:t>
            </a:r>
          </a:p>
          <a:p>
            <a:pPr algn="l">
              <a:lnSpc>
                <a:spcPct val="112000"/>
              </a:lnSpc>
            </a:pPr>
            <a:endParaRPr lang="zh-CN" altLang="en-US" sz="3400" b="1" dirty="0">
              <a:solidFill>
                <a:schemeClr val="bg1"/>
              </a:solidFill>
              <a:ea typeface="微软雅黑" panose="020B0503020204020204" pitchFamily="34" charset="-122"/>
            </a:endParaRPr>
          </a:p>
          <a:p>
            <a:pPr algn="l">
              <a:lnSpc>
                <a:spcPct val="112000"/>
              </a:lnSpc>
            </a:pPr>
            <a:endParaRPr lang="zh-CN" altLang="en-US" sz="3200" b="1" dirty="0">
              <a:solidFill>
                <a:srgbClr val="FFFF00"/>
              </a:solidFill>
              <a:ea typeface="微软雅黑" panose="020B0503020204020204" pitchFamily="34" charset="-122"/>
            </a:endParaRPr>
          </a:p>
          <a:p>
            <a:pPr algn="l">
              <a:lnSpc>
                <a:spcPct val="112000"/>
              </a:lnSpc>
            </a:pPr>
            <a:endParaRPr lang="zh-CN" altLang="en-US" sz="3200" b="1" dirty="0" smtClean="0">
              <a:solidFill>
                <a:srgbClr val="FFFF00"/>
              </a:solidFill>
              <a:ea typeface="微软雅黑" panose="020B0503020204020204" pitchFamily="34" charset="-122"/>
            </a:endParaRPr>
          </a:p>
        </p:txBody>
      </p:sp>
    </p:spTree>
    <p:extLst>
      <p:ext uri="{BB962C8B-B14F-4D97-AF65-F5344CB8AC3E}">
        <p14:creationId xmlns:p14="http://schemas.microsoft.com/office/powerpoint/2010/main" val="40583554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000" b="1" u="sng" spc="100" dirty="0" smtClean="0">
                <a:solidFill>
                  <a:schemeClr val="bg1"/>
                </a:solidFill>
                <a:ea typeface="微软雅黑" panose="020B0503020204020204" pitchFamily="34" charset="-122"/>
              </a:rPr>
              <a:t>受</a:t>
            </a:r>
            <a:r>
              <a:rPr lang="zh-CN" altLang="en-US" sz="3000" b="1" u="sng" spc="100" dirty="0">
                <a:solidFill>
                  <a:schemeClr val="bg1"/>
                </a:solidFill>
                <a:ea typeface="微软雅黑" panose="020B0503020204020204" pitchFamily="34" charset="-122"/>
              </a:rPr>
              <a:t>造之物与神有别，但都靠神而立</a:t>
            </a:r>
          </a:p>
          <a:p>
            <a:pPr algn="l">
              <a:lnSpc>
                <a:spcPct val="112000"/>
              </a:lnSpc>
            </a:pPr>
            <a:r>
              <a:rPr lang="zh-CN" altLang="en-US" sz="3000" b="1" spc="100" dirty="0" smtClean="0">
                <a:solidFill>
                  <a:schemeClr val="bg1"/>
                </a:solidFill>
                <a:ea typeface="微软雅黑" panose="020B0503020204020204" pitchFamily="34" charset="-122"/>
              </a:rPr>
              <a:t>神</a:t>
            </a:r>
            <a:r>
              <a:rPr lang="zh-CN" altLang="en-US" sz="3000" b="1" spc="100" dirty="0">
                <a:solidFill>
                  <a:schemeClr val="bg1"/>
                </a:solidFill>
                <a:ea typeface="微软雅黑" panose="020B0503020204020204" pitchFamily="34" charset="-122"/>
              </a:rPr>
              <a:t>的超越（</a:t>
            </a:r>
            <a:r>
              <a:rPr lang="en-US" altLang="zh-CN" sz="3000" b="1" spc="100" dirty="0">
                <a:solidFill>
                  <a:schemeClr val="bg1"/>
                </a:solidFill>
                <a:ea typeface="微软雅黑" panose="020B0503020204020204" pitchFamily="34" charset="-122"/>
              </a:rPr>
              <a:t>transcendent</a:t>
            </a:r>
            <a:r>
              <a:rPr lang="zh-CN" altLang="en-US" sz="3000" b="1" spc="100" dirty="0" smtClean="0">
                <a:solidFill>
                  <a:schemeClr val="bg1"/>
                </a:solidFill>
                <a:ea typeface="微软雅黑" panose="020B0503020204020204" pitchFamily="34" charset="-122"/>
              </a:rPr>
              <a:t>）与“潜在”</a:t>
            </a:r>
            <a:r>
              <a:rPr lang="zh-CN" altLang="en-US" sz="3000" b="1" spc="100" dirty="0">
                <a:solidFill>
                  <a:schemeClr val="bg1"/>
                </a:solidFill>
                <a:ea typeface="微软雅黑" panose="020B0503020204020204" pitchFamily="34" charset="-122"/>
              </a:rPr>
              <a:t>（</a:t>
            </a:r>
            <a:r>
              <a:rPr lang="en-US" altLang="zh-CN" sz="3000" b="1" spc="100" dirty="0">
                <a:solidFill>
                  <a:schemeClr val="bg1"/>
                </a:solidFill>
                <a:ea typeface="微软雅黑" panose="020B0503020204020204" pitchFamily="34" charset="-122"/>
              </a:rPr>
              <a:t>immanent</a:t>
            </a:r>
            <a:r>
              <a:rPr lang="zh-CN" altLang="en-US" sz="3000" b="1" spc="100" dirty="0" smtClean="0">
                <a:solidFill>
                  <a:schemeClr val="bg1"/>
                </a:solidFill>
                <a:ea typeface="微软雅黑" panose="020B0503020204020204" pitchFamily="34" charset="-122"/>
              </a:rPr>
              <a:t>）</a:t>
            </a:r>
            <a:endParaRPr lang="en-US" altLang="zh-CN" sz="3000" b="1" spc="100" dirty="0" smtClean="0">
              <a:solidFill>
                <a:schemeClr val="bg1"/>
              </a:solidFill>
              <a:ea typeface="微软雅黑" panose="020B0503020204020204" pitchFamily="34" charset="-122"/>
            </a:endParaRPr>
          </a:p>
          <a:p>
            <a:pPr algn="l">
              <a:lnSpc>
                <a:spcPct val="112000"/>
              </a:lnSpc>
            </a:pPr>
            <a:endParaRPr lang="en-US" altLang="zh-CN" sz="3000" b="1" spc="100" dirty="0" smtClean="0">
              <a:solidFill>
                <a:schemeClr val="bg1"/>
              </a:solidFill>
              <a:ea typeface="微软雅黑" panose="020B0503020204020204" pitchFamily="34" charset="-122"/>
            </a:endParaRP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以弗所书 </a:t>
            </a:r>
            <a:r>
              <a:rPr lang="en-US" altLang="zh-CN" sz="3000" b="1" u="sng" spc="100" dirty="0">
                <a:solidFill>
                  <a:schemeClr val="bg1"/>
                </a:solidFill>
                <a:ea typeface="微软雅黑" panose="020B0503020204020204" pitchFamily="34" charset="-122"/>
              </a:rPr>
              <a:t>Ephesians 4:6】</a:t>
            </a:r>
          </a:p>
          <a:p>
            <a:pPr algn="l">
              <a:lnSpc>
                <a:spcPct val="112000"/>
              </a:lnSpc>
            </a:pPr>
            <a:r>
              <a:rPr lang="zh-CN" altLang="en-US" sz="3000" b="1" spc="100" dirty="0">
                <a:solidFill>
                  <a:srgbClr val="FFFF00"/>
                </a:solidFill>
                <a:ea typeface="微软雅黑" panose="020B0503020204020204" pitchFamily="34" charset="-122"/>
              </a:rPr>
              <a:t>一　神，就是众人的父，超乎众人之上，贯乎众人之中，也住在众人之内。</a:t>
            </a:r>
          </a:p>
          <a:p>
            <a:pPr algn="l">
              <a:lnSpc>
                <a:spcPct val="112000"/>
              </a:lnSpc>
            </a:pPr>
            <a:r>
              <a:rPr lang="en-US" altLang="zh-CN" sz="3000" b="1" spc="100" dirty="0">
                <a:solidFill>
                  <a:schemeClr val="bg1"/>
                </a:solidFill>
                <a:ea typeface="微软雅黑" panose="020B0503020204020204" pitchFamily="34" charset="-122"/>
              </a:rPr>
              <a:t>one God and Father of all, who is above all, and through all, and in you all.</a:t>
            </a:r>
          </a:p>
          <a:p>
            <a:pPr algn="l">
              <a:lnSpc>
                <a:spcPct val="112000"/>
              </a:lnSpc>
            </a:pPr>
            <a:endParaRPr lang="zh-CN" altLang="en-US" sz="3400" b="1" dirty="0">
              <a:solidFill>
                <a:schemeClr val="bg1"/>
              </a:solidFill>
              <a:ea typeface="微软雅黑" panose="020B0503020204020204" pitchFamily="34" charset="-122"/>
            </a:endParaRPr>
          </a:p>
          <a:p>
            <a:pPr algn="l">
              <a:lnSpc>
                <a:spcPct val="112000"/>
              </a:lnSpc>
            </a:pPr>
            <a:endParaRPr lang="zh-CN" altLang="en-US" sz="3200" b="1" dirty="0">
              <a:solidFill>
                <a:srgbClr val="FFFF00"/>
              </a:solidFill>
              <a:ea typeface="微软雅黑" panose="020B0503020204020204" pitchFamily="34" charset="-122"/>
            </a:endParaRPr>
          </a:p>
          <a:p>
            <a:pPr algn="l">
              <a:lnSpc>
                <a:spcPct val="112000"/>
              </a:lnSpc>
            </a:pPr>
            <a:endParaRPr lang="zh-CN" altLang="en-US" sz="3200" b="1" dirty="0" smtClean="0">
              <a:solidFill>
                <a:srgbClr val="FFFF00"/>
              </a:solidFill>
              <a:ea typeface="微软雅黑" panose="020B0503020204020204" pitchFamily="34" charset="-122"/>
            </a:endParaRPr>
          </a:p>
        </p:txBody>
      </p:sp>
    </p:spTree>
    <p:extLst>
      <p:ext uri="{BB962C8B-B14F-4D97-AF65-F5344CB8AC3E}">
        <p14:creationId xmlns:p14="http://schemas.microsoft.com/office/powerpoint/2010/main" val="31755590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endParaRPr lang="en-US" altLang="zh-CN" sz="3400" b="1"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     “泛神论</a:t>
            </a:r>
            <a:r>
              <a:rPr lang="en-US" altLang="zh-CN" sz="3400" b="1" spc="100" dirty="0" smtClean="0">
                <a:solidFill>
                  <a:schemeClr val="bg1"/>
                </a:solidFill>
                <a:ea typeface="微软雅黑" panose="020B0503020204020204" pitchFamily="34" charset="-122"/>
              </a:rPr>
              <a:t>Pantheism”</a:t>
            </a:r>
            <a:r>
              <a:rPr lang="zh-CN" altLang="en-US" sz="3400" b="1" spc="100" dirty="0">
                <a:solidFill>
                  <a:schemeClr val="bg1"/>
                </a:solidFill>
                <a:ea typeface="微软雅黑" panose="020B0503020204020204" pitchFamily="34" charset="-122"/>
              </a:rPr>
              <a:t>的</a:t>
            </a:r>
            <a:r>
              <a:rPr lang="zh-CN" altLang="en-US" sz="3400" b="1" spc="100" dirty="0" smtClean="0">
                <a:solidFill>
                  <a:schemeClr val="bg1"/>
                </a:solidFill>
                <a:ea typeface="微软雅黑" panose="020B0503020204020204" pitchFamily="34" charset="-122"/>
              </a:rPr>
              <a:t>谬误</a:t>
            </a:r>
            <a:endParaRPr lang="en-US" altLang="zh-CN" sz="3400" b="1" spc="100"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endParaRPr lang="zh-CN" altLang="en-US" sz="3400" b="1" spc="100"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spc="100" dirty="0">
                <a:solidFill>
                  <a:schemeClr val="bg1"/>
                </a:solidFill>
                <a:ea typeface="微软雅黑" panose="020B0503020204020204" pitchFamily="34" charset="-122"/>
              </a:rPr>
              <a:t>	“二元论</a:t>
            </a:r>
            <a:r>
              <a:rPr lang="en-US" altLang="zh-CN" sz="3400" b="1" spc="100" dirty="0">
                <a:solidFill>
                  <a:schemeClr val="bg1"/>
                </a:solidFill>
                <a:ea typeface="微软雅黑" panose="020B0503020204020204" pitchFamily="34" charset="-122"/>
              </a:rPr>
              <a:t>Dualism”</a:t>
            </a:r>
            <a:r>
              <a:rPr lang="zh-CN" altLang="en-US" sz="3400" b="1" spc="100" dirty="0">
                <a:solidFill>
                  <a:schemeClr val="bg1"/>
                </a:solidFill>
                <a:ea typeface="微软雅黑" panose="020B0503020204020204" pitchFamily="34" charset="-122"/>
              </a:rPr>
              <a:t>的</a:t>
            </a:r>
            <a:r>
              <a:rPr lang="zh-CN" altLang="en-US" sz="3400" b="1" spc="100" dirty="0" smtClean="0">
                <a:solidFill>
                  <a:schemeClr val="bg1"/>
                </a:solidFill>
                <a:ea typeface="微软雅黑" panose="020B0503020204020204" pitchFamily="34" charset="-122"/>
              </a:rPr>
              <a:t>谬误</a:t>
            </a:r>
            <a:endParaRPr lang="en-US" altLang="zh-CN" sz="3400" b="1" spc="100"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endParaRPr lang="zh-CN" altLang="en-US" sz="3400" b="1" spc="100"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spc="100" dirty="0">
                <a:solidFill>
                  <a:schemeClr val="bg1"/>
                </a:solidFill>
                <a:ea typeface="微软雅黑" panose="020B0503020204020204" pitchFamily="34" charset="-122"/>
              </a:rPr>
              <a:t>	“自然神论</a:t>
            </a:r>
            <a:r>
              <a:rPr lang="en-US" altLang="zh-CN" sz="3400" b="1" spc="100" dirty="0">
                <a:solidFill>
                  <a:schemeClr val="bg1"/>
                </a:solidFill>
                <a:ea typeface="微软雅黑" panose="020B0503020204020204" pitchFamily="34" charset="-122"/>
              </a:rPr>
              <a:t>deism”</a:t>
            </a:r>
            <a:r>
              <a:rPr lang="zh-CN" altLang="en-US" sz="3400" b="1" spc="100" dirty="0">
                <a:solidFill>
                  <a:schemeClr val="bg1"/>
                </a:solidFill>
                <a:ea typeface="微软雅黑" panose="020B0503020204020204" pitchFamily="34" charset="-122"/>
              </a:rPr>
              <a:t>的谬误</a:t>
            </a:r>
          </a:p>
          <a:p>
            <a:pPr algn="l">
              <a:lnSpc>
                <a:spcPct val="112000"/>
              </a:lnSpc>
            </a:pPr>
            <a:endParaRPr lang="zh-CN" altLang="en-US" sz="3200" b="1" dirty="0">
              <a:solidFill>
                <a:srgbClr val="FFFF00"/>
              </a:solidFill>
              <a:ea typeface="微软雅黑" panose="020B0503020204020204" pitchFamily="34" charset="-122"/>
            </a:endParaRPr>
          </a:p>
          <a:p>
            <a:pPr algn="l">
              <a:lnSpc>
                <a:spcPct val="112000"/>
              </a:lnSpc>
            </a:pPr>
            <a:endParaRPr lang="zh-CN" altLang="en-US" sz="3200" b="1" dirty="0" smtClean="0">
              <a:solidFill>
                <a:srgbClr val="FFFF00"/>
              </a:solidFill>
              <a:ea typeface="微软雅黑" panose="020B0503020204020204" pitchFamily="34" charset="-122"/>
            </a:endParaRPr>
          </a:p>
        </p:txBody>
      </p:sp>
    </p:spTree>
    <p:extLst>
      <p:ext uri="{BB962C8B-B14F-4D97-AF65-F5344CB8AC3E}">
        <p14:creationId xmlns:p14="http://schemas.microsoft.com/office/powerpoint/2010/main" val="40583554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186</TotalTime>
  <Words>202</Words>
  <Application>Microsoft Office PowerPoint</Application>
  <PresentationFormat>全屏显示(4:3)</PresentationFormat>
  <Paragraphs>29</Paragraphs>
  <Slides>5</Slides>
  <Notes>0</Notes>
  <HiddenSlides>0</HiddenSlides>
  <MMClips>0</MMClips>
  <ScaleCrop>false</ScaleCrop>
  <HeadingPairs>
    <vt:vector size="4" baseType="variant">
      <vt:variant>
        <vt:lpstr>主题</vt:lpstr>
      </vt:variant>
      <vt:variant>
        <vt:i4>1</vt:i4>
      </vt:variant>
      <vt:variant>
        <vt:lpstr>幻灯片标题</vt:lpstr>
      </vt:variant>
      <vt:variant>
        <vt:i4>5</vt:i4>
      </vt:variant>
    </vt:vector>
  </HeadingPairs>
  <TitlesOfParts>
    <vt:vector size="6" baseType="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Windows 用户</cp:lastModifiedBy>
  <cp:revision>40</cp:revision>
  <dcterms:created xsi:type="dcterms:W3CDTF">2022-11-06T05:05:28Z</dcterms:created>
  <dcterms:modified xsi:type="dcterms:W3CDTF">2023-02-05T08:31:12Z</dcterms:modified>
</cp:coreProperties>
</file>