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2"/>
  </p:notesMasterIdLst>
  <p:sldIdLst>
    <p:sldId id="3680" r:id="rId2"/>
    <p:sldId id="275" r:id="rId3"/>
    <p:sldId id="276" r:id="rId4"/>
    <p:sldId id="3681" r:id="rId5"/>
    <p:sldId id="3682" r:id="rId6"/>
    <p:sldId id="3683" r:id="rId7"/>
    <p:sldId id="3684" r:id="rId8"/>
    <p:sldId id="272" r:id="rId9"/>
    <p:sldId id="3685" r:id="rId10"/>
    <p:sldId id="3686" r:id="rId11"/>
    <p:sldId id="3687" r:id="rId12"/>
    <p:sldId id="271" r:id="rId13"/>
    <p:sldId id="3688" r:id="rId14"/>
    <p:sldId id="280" r:id="rId15"/>
    <p:sldId id="282" r:id="rId16"/>
    <p:sldId id="273" r:id="rId17"/>
    <p:sldId id="281" r:id="rId18"/>
    <p:sldId id="274" r:id="rId19"/>
    <p:sldId id="277" r:id="rId20"/>
    <p:sldId id="27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0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288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05:51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8:10.7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1,'462'0,"-434"1,0 1,-1 2,1 0,-1 2,0 2,0 0,-1 2,36 17,-33-11,-1 2,0 0,30 27,-43-33,26 14,-5-4,-21-12,1 0,0-2,0 0,1-2,20 7,2-2,48 5,-57-8,-28-8,-1 0,1 0,-1 1,1 0,-1 0,1-1,-1 1,1 1,-1-2,1 1,-1 1,0-2,0 2,0-1,2 2,-3-3,0 0,0 1,0-1,0 0,0 0,0 0,0 1,0-1,0 0,0 0,0 0,0 1,0-1,0 0,0 0,0 0,0 0,0 0,0 0,0 0,-1 0,1 1,0-1,0 0,0 0,0 0,0 0,-1 1,1-1,0 0,0 0,0 0,-1 0,1 0,0 0,0 0,0 0,0 0,0 1,0-1,0 0,-1 0,1 0,0 0,0-1,-12 3,0-1,0 0,1-1,-25-3,3 0,9 1,1-2,0 0,-30-10,26 7,0 0,-28-2,-35-2,75 8,-1 0,1-2,-25-9,11 4,0 0,-1 2,-1 0,-33-2,-38-10,84 16,0-2,0 0,-26-14,28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8:14.07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25,'0'-1,"0"1,0 0,0-1,1 0,-1 0,0 1,1 0,-1-1,0 0,0 1,0-1,1 1,-1 0,1-1,0 0,-1 1,0-1,1 1,-1 0,1 0,0-1,-1 1,0 0,1-1,0 1,0-1,20-2,-18 2,54-4,109 3,-88 4,739-2,-789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05:48:19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360 671 24575,'-3'0'0,"-2"-1"0,1 0 0,1 0 0,-1 0 0,0 0 0,-3-3 0,-6 0 0,-79-34 0,27 10 0,53 22 0,1 0 0,0-1 0,-1 0 0,2-2 0,-1 1 0,2-1 0,-11-10 0,4 2 0,11 13 0,1-1 0,-1 0 0,1 0 0,1-1 0,0 0 0,0 1 0,0-1 0,0 0 0,0 0 0,1 0 0,1 0 0,-1-1 0,-1-10 0,1-5 0,1-2 0,3-34 0,-1 20 0,-1 12 0,0 11 0,0 0 0,4-17 0,-3 27 0,-1 0 0,2 1 0,-1-2 0,1 2 0,-1-1 0,2 1 0,-1-1 0,0 2 0,1-2 0,5-5 0,7-8 0,0 0 0,31-28 0,-41 41 0,1 0 0,0 1 0,0 0 0,0 1 0,1-1 0,-1 1 0,1 0 0,0 1 0,-1 0 0,10-2 0,15 0 0,0 2 0,0 1 0,39 5 0,9-1 0,428-3 0,-500 1 0,0-1 0,0 1 0,0 1 0,0-1 0,0 1 0,-1 1 0,1-1 0,-1 1 0,1 0 0,10 7 0,3 2 0,7 0 0,0 0 0,1 0 0,0-3 0,1 0 0,43 6 0,-58-12 0,1 0 0,-2 1 0,1 1 0,-1 1 0,24 12 0,-27-12 0,-1 0 0,1 0 0,-1 1 0,-1 0 0,1 1 0,-1 0 0,14 18 0,-17-17 0,0 1 0,0 0 0,-1 0 0,0 0 0,4 22 0,3 6 0,5 6 0,-9-26 0,0-1 0,-2 1 0,0 0 0,4 31 0,-5 10 0,-7 93 0,2-149 0,1 0 0,0 0 0,-1 0 0,1 0 0,-1 0 0,0 0 0,0 0 0,0 0 0,-1 0 0,1-1 0,-1 1 0,1 0 0,-4 3 0,2-3 0,0-1 0,1 1 0,-2-2 0,1 2 0,0-1 0,0-1 0,0 1 0,-1-1 0,1 1 0,-6 1 0,-10 1 0,1 1 0,-1-2 0,-26 1 0,-60-3 0,67-2 0,-599-1 0,627 2-455,-1 0 0,-20-4 0,14-1-6371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8:54.0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46,'0'-1,"1"0,-1 1,0-1,1 0,-1 0,0 1,0-1,1 0,-1 0,1 1,0 0,-1-1,0 0,1 0,0 1,-1 0,1-1,-1 1,1-1,0 1,0-1,-1 1,1 0,0 0,0 0,1-1,24-4,-24 5,54-4,74 4,-48 1,-58-1,8 1,0-2,47-7,-37 1,66-1,44 9,-58 0,110-1,-181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9:02.7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1,'3'0,"1"1,-1 0,0-1,0 1,1 0,3 3,10 2,10-2,0 0,36 0,23 2,61 12,220-1,-10-18,-332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9:19.96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3,'62'-1,"0"0,101 12,-97-5,89 0,-34-4,-94 1,0 1,0 2,0 1,43 16,-36-10,1-2,39 7,-44-15,0-1,33-2,-36-1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05:51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6T05:51:4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05.7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0 101,'0'45,"8"349,-7-377,2 22,-2-38,-1 1,1 1,-1-2,0 1,1 0,0-1,0 2,-1-2,1 1,1 0,-2-1,2 1,-1-1,2 2,-3-2,1-1,0 1,0-1,-1 1,2-1,-1 0,-1 0,1 0,0 0,0 0,-1 0,1 0,0 0,0 0,0 0,0 0,0 0,-1 0,1 0,0 0,0-1,-1 1,1-1,0 1,0-1,-1 1,2-1,19-18,-21 19,52-60,47-70,-12 14,-17 40,-4 5,-64 68,1 1,-1-1,-1 0,1 0,-1-1,1 1,-1 0,0-1,1 1,-1-7,13-99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08.5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35 1438,'-2'0,"1"0,-1 0,2 0,-2 0,1-1,-1 1,1 0,0-1,-1 1,2 0,-2-1,1 0,0 1,0-1,0 1,0-1,-1 0,2 0,-1 0,-1 0,2 0,-1 0,0 0,0 0,1 0,-1 0,1 0,-1-1,0 1,1 0,0-1,0 2,-1-2,1-2,-1-2,1-1,0 0,1 0,0 1,2-12,2-3,0 0,2 0,0 1,2 1,16-29,66-89,-79 121,21-34,-20 28,2 1,19-23,148-158,-114 124,62-63,-62 77,105-97,-115 113,77-48,-86 66,106-46,-147 72,-3 1,1 1,0 0,-1-1,1 1,0 1,0-1,0 1,0 0,0 1,11-1,-15 2,-1-1,1 1,-1-1,1 1,-2 0,2 0,-1-1,1 1,-1 0,0 0,0 0,0 1,0-2,0 2,0-1,0 0,0 1,0-1,-1 1,1-2,-1 2,1-1,0 1,-1-1,0 1,0-1,0 1,0 2,1 4,-1-1,0 1,0-1,-3 13,0-8,0 1,-1-1,0 0,-1 0,-1 0,0-1,0-1,-2 2,-9 10,-13 14,-43 38,31-33,-43 47,-124 120,-41-8,42-35,157-121,7-7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11.21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0,'2'2,"1"0,-1-1,0 1,0-1,1 0,0 1,-1-2,1 1,-1 0,1 0,4 0,33 3,-28-3,321 2,-189-4,1131 1,-1261 0,-1 1,0 1,0 0,0 0,-1 2,1 0,-1 0,0 1,0 1,13 7,0-3,-1 0,2-1,0-2,0-1,31 4,-25-5,-1 1,0 3,37 13,14 10,-50-20,0 0,-1 2,-1 1,42 28,-63-36,-3-2,1-1,10 11,-17-15,0 1,0-1,0 0,0 0,1 1,-1-1,0 0,1 0,-1 0,0 0,0 1,1-1,-1 0,0 1,0-1,0 0,0 1,0-1,0 0,0 0,0 1,0-1,0 0,0 1,0-1,0 1,0-1,0 0,0 0,0 0,0 1,0-1,0 1,0-1,-1 0,1 1,0-1,0 0,-1 0,1 0,0 0,0 1,-1-1,1 0,0 0,0 1,0-1,0 0,-1 0,1 0,-1 1,1-1,0 0,-1 0,1 0,0 0,-22 3,20-3,-204 0,88-3,21 3,-90-1,166-1,1-1,0-1,-28-9,28 7,0 1,0 0,-25-1,-59-5,-26 0,-311 10,202 2,78-12,31 1,10-4,53 5,-82-12,105 11,25 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15.1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1,'341'0,"-333"0,0 0,1 1,-1 0,1 0,-1 1,0 0,0 0,1 1,-1 0,-1 1,1 0,-1 0,1 1,9 7,-7-4,0-1,1 0,-1 0,2 0,-1-2,0 0,1 0,0-1,0 0,1-1,18 2,50 3,106 21,-160-22,28 11,-12-3,74 30,-60-24,-42-14,0-1,1-1,0 1,0-3,1 0,29 3,-19-6,2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47.2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0 112,'69'1,"244"-11,-88-4,124-16,-241 14,201-5,-153 23,141-3,-195-9,7-1,261 9,-190 4,158-2,-318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6T05:47:49.02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46,'0'-2,"1"1,-1-1,1 0,-1 1,0-2,1 2,-1-1,1 1,0-1,0 1,0-1,0 1,0-1,0 1,0-1,0 2,1-2,-1 1,1 0,-1 0,1 0,-1 0,1 0,-1 0,1 1,-1-1,1 1,0-1,2 0,6-1,0 0,0 1,18-1,-24 2,361-1,-171 3,815-2,-815 13,-99-5,61 13,-24-1,-27-14,8 1,178 7,-157-3,5 0,-125-11,18 0,1 1,36 6,0 1,-1-3,93-4,-88-2,-51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1AC47-4AE3-403D-8A2F-377152B4D7BE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4B3F1-2FEB-46EB-9614-C80F5B059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7CA25-5219-5C26-5765-814DC90386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1D35D8-C17C-6E08-4636-F6FBB1E492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EB5DF-BADD-6559-DA8E-A2361713E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0A54-F4ED-00DD-D011-1DE224FC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13388-B13E-EB18-7F1D-17A39D54D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042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D024B-9EFE-4C42-2545-B21762EFF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675D0F-77EE-83A3-DD04-18EA5733D2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5D9EC-A409-8302-D0BA-8FC5A633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E229FC-974E-AA6A-30D0-038F4698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9F1A9-3202-6EEC-0CF1-92C4FF23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5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173606-A01C-2CB9-BB80-20189E946A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EFAC4-1BC7-84E5-E4E0-2D505F2A1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2DAE-D371-D643-8304-12F9755C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76233-9929-48DD-EE86-14AF03DAC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50D32-67CD-F1B1-410A-F8A716B2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462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63BAB-0F71-53C3-CD4E-E6F16D63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F6BBF-4A8B-AF05-0F28-12B89709C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70BD2-C2E2-30A2-83BE-0472FFA4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ED179-6907-57CE-C82A-0A144EEB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7B587-3DEB-5BA4-9EC0-C8C30121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373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61F6-59F7-9504-BF2A-7E1659A5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DF455-43FE-EB59-9344-FA98C59DF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98652-2189-7A7E-FF45-635B9F3D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60C54-4829-23AB-BB1D-D8E4147CE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12EF-264D-F105-A542-CD59E59C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53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C0780-9E41-0BF7-5D68-DF0D599F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08686-BF25-1A0A-E785-AD4BFBBD8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9C1AC-E950-BB38-2FE9-016FE871C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D4C6A-63AF-9508-A1ED-A0C46C759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8DDD0-C32E-E27B-5E82-E7042E8F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EF0E78-E2EC-BF03-4027-59C85DA13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14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5714-55A8-4EF0-B9FE-55C247CD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C25531-D2C5-6167-B072-6F510F0F2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5850EC-DD2A-1F57-1055-70496ECBE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8EC8A9-820F-0A0E-C356-1F160B48C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F2ABE7-154A-F88B-BCFA-1337CA288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292EF4-D704-4760-AEAA-6677E80F8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E8892-358B-30EC-2506-273E5AC39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E3BDB4-10C5-5F3C-BCF6-0AF39CCF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07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2F3-5B2A-AB91-C29B-CE9DF5D96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26A34E-3B09-7F81-0D25-396DC0AA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CB7C8-78AF-0A04-4DBD-E9583EF1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97A19-E999-4B8A-DF43-9D6F4BF1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94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03F97-0B94-684A-C42E-DA38EAB2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BDAF9-E316-BB57-A777-408792FD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C526E-0E87-5213-D593-37305548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63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EE37-68A2-7467-F39A-1D2DEDA9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FCD72-5865-994A-6BB1-FC05C44F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850653-E0F0-D505-9464-667666DA3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2E3BC-14DB-28E4-D4DD-BBAFC0EA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B775-A10C-06D9-979A-B9533A9B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8ECA0-45BE-3E03-F885-5A8FBCF3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52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AA23-3E1E-87B8-4807-1D676A49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13D7-E7EB-AAE3-82A0-538F124B5F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4107C9-6D2A-BD18-E072-8C1915476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C901AE-2028-3C34-0878-3A99CE4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EDEE-D12E-9AB3-8A71-65DA30207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BB282-9490-AABC-B509-9889CE38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42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EAA978-D8B0-0F63-FDFF-D021E9DC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6BC20-3A97-B9B8-2C4D-5D00522F1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E382-13AE-6336-0129-0BE3FAEB2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5A89B-646B-4B65-9C76-697726E5760D}" type="datetimeFigureOut">
              <a:rPr lang="zh-TW" altLang="en-US" smtClean="0"/>
              <a:t>2023/2/20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878D0-5C17-91C6-AE3D-53E89F30F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28CF8-7876-1333-E611-0EDC0B7C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D551-43AC-4171-9A64-A2C3630D5A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896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s://www.biblegateway.com/passage/?search=Acts+16&amp;version=NIV#fen-NIV-27496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9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7" Type="http://schemas.openxmlformats.org/officeDocument/2006/relationships/customXml" Target="../ink/ink6.xml"/><Relationship Id="rId12" Type="http://schemas.openxmlformats.org/officeDocument/2006/relationships/image" Target="../media/image18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8.xml"/><Relationship Id="rId24" Type="http://schemas.openxmlformats.org/officeDocument/2006/relationships/image" Target="../media/image24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10" Type="http://schemas.openxmlformats.org/officeDocument/2006/relationships/image" Target="../media/image17.png"/><Relationship Id="rId19" Type="http://schemas.openxmlformats.org/officeDocument/2006/relationships/customXml" Target="../ink/ink12.xml"/><Relationship Id="rId4" Type="http://schemas.openxmlformats.org/officeDocument/2006/relationships/image" Target="../media/image14.png"/><Relationship Id="rId9" Type="http://schemas.openxmlformats.org/officeDocument/2006/relationships/customXml" Target="../ink/ink7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3D0518-8B4A-7259-AD63-B985F50A2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316" y="3152875"/>
            <a:ext cx="8875529" cy="4057049"/>
          </a:xfrm>
        </p:spPr>
        <p:txBody>
          <a:bodyPr>
            <a:normAutofit fontScale="90000"/>
          </a:bodyPr>
          <a:lstStyle/>
          <a:p>
            <a:r>
              <a:rPr lang="zh-TW" altLang="en-US" sz="6000" b="1" i="0" cap="all" dirty="0">
                <a:solidFill>
                  <a:schemeClr val="bg1"/>
                </a:solidFill>
                <a:effectLst/>
                <a:latin typeface="Microsoft Tai Le" panose="020B0502040204020203" pitchFamily="34" charset="0"/>
                <a:cs typeface="Microsoft Tai Le" panose="020B0502040204020203" pitchFamily="34" charset="0"/>
              </a:rPr>
              <a:t>腓立比書</a:t>
            </a:r>
            <a:br>
              <a:rPr lang="en-US" altLang="zh-TW" sz="6000" b="1" i="0" cap="all" dirty="0">
                <a:solidFill>
                  <a:schemeClr val="bg1"/>
                </a:solidFill>
                <a:effectLst/>
                <a:latin typeface="Microsoft Tai Le" panose="020B0502040204020203" pitchFamily="34" charset="0"/>
                <a:cs typeface="Microsoft Tai Le" panose="020B0502040204020203" pitchFamily="34" charset="0"/>
              </a:rPr>
            </a:br>
            <a:r>
              <a:rPr lang="en-US" altLang="zh-TW" sz="6000" dirty="0">
                <a:solidFill>
                  <a:srgbClr val="FFFF00"/>
                </a:solidFill>
              </a:rPr>
              <a:t>Philippians</a:t>
            </a:r>
            <a:br>
              <a:rPr lang="en-US" altLang="zh-TW" dirty="0">
                <a:solidFill>
                  <a:srgbClr val="FFFF00"/>
                </a:solidFill>
              </a:rPr>
            </a:br>
            <a:br>
              <a:rPr lang="en-US" altLang="zh-TW" dirty="0">
                <a:solidFill>
                  <a:srgbClr val="FFFF00"/>
                </a:solidFill>
              </a:rPr>
            </a:br>
            <a:r>
              <a:rPr lang="zh-TW" altLang="en-US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 們 要 靠 主 常 常 喜 樂 。 我 再 說 ， 你 們 要 喜 樂 。</a:t>
            </a:r>
            <a:br>
              <a:rPr lang="en-US" altLang="zh-TW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 </a:t>
            </a:r>
            <a:r>
              <a:rPr lang="en-US" altLang="zh-TW" sz="27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Rejoice in the Lord always. I will say it again: Rejoice!</a:t>
            </a:r>
            <a:br>
              <a:rPr lang="en-US" altLang="zh-TW" sz="27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27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 立 比 書  </a:t>
            </a:r>
            <a:r>
              <a:rPr lang="en-US" altLang="zh-TW" sz="2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Philippians 4:4</a:t>
            </a:r>
            <a:br>
              <a:rPr lang="en-US" altLang="zh-TW" sz="2700" dirty="0">
                <a:solidFill>
                  <a:srgbClr val="FFFF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2325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br>
              <a:rPr lang="en-US" altLang="zh-TW" sz="3975" dirty="0">
                <a:solidFill>
                  <a:schemeClr val="bg1"/>
                </a:solidFill>
              </a:rPr>
            </a:br>
            <a:br>
              <a:rPr lang="en-US" altLang="zh-TW" dirty="0">
                <a:solidFill>
                  <a:srgbClr val="FFFF00"/>
                </a:solidFill>
              </a:rPr>
            </a:br>
            <a:br>
              <a:rPr lang="zh-TW" altLang="en-US" dirty="0">
                <a:solidFill>
                  <a:srgbClr val="FFFF00"/>
                </a:solidFill>
              </a:rPr>
            </a:br>
            <a:endParaRPr lang="zh-TW" altLang="en-US" dirty="0">
              <a:solidFill>
                <a:schemeClr val="bg1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0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0777-5FC6-9735-13F9-B8A5F6D4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43" y="340790"/>
            <a:ext cx="7886700" cy="577992"/>
          </a:xfrm>
        </p:spPr>
        <p:txBody>
          <a:bodyPr/>
          <a:lstStyle/>
          <a:p>
            <a:r>
              <a:rPr lang="zh-TW" altLang="en-US" b="0" i="0" dirty="0">
                <a:solidFill>
                  <a:schemeClr val="bg1"/>
                </a:solidFill>
                <a:effectLst/>
                <a:latin typeface="system-ui"/>
              </a:rPr>
              <a:t>使 徒 行 傳  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system-ui"/>
              </a:rPr>
              <a:t>Acts 16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8DE8-0E98-A793-97FB-26C58162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02" y="1556912"/>
            <a:ext cx="8920998" cy="50059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altLang="zh-TW" sz="32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9 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在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夜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間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有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異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象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現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與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保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有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馬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其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頓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站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著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說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：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過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馬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其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頓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來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幫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助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altLang="zh-TW" sz="32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10 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保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既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這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異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象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隨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即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想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要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往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馬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其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頓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去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以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神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召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傳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福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音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給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那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裡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聽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endParaRPr lang="zh-TW" altLang="zh-TW" sz="32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altLang="zh-TW" sz="32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9 </a:t>
            </a:r>
            <a:r>
              <a:rPr lang="en-US" altLang="zh-TW" sz="32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During the night Paul had a vision of a man of Macedonia standing and begging him, “Come over to Macedonia and help us.” </a:t>
            </a:r>
            <a:r>
              <a:rPr lang="en-US" altLang="zh-TW" sz="32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10 </a:t>
            </a:r>
            <a:r>
              <a:rPr lang="en-US" altLang="zh-TW" sz="32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After Paul had seen the vision, we got ready at once to leave for Macedonia, concluding that God had called us to preach the gospel to them.</a:t>
            </a:r>
            <a:r>
              <a:rPr lang="en-US" altLang="zh-TW" sz="32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</a:t>
            </a:r>
            <a:endParaRPr lang="zh-TW" altLang="zh-TW" sz="3200" kern="100" dirty="0">
              <a:solidFill>
                <a:srgbClr val="FFFF00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14:cNvPr>
              <p14:cNvContentPartPr/>
              <p14:nvPr/>
            </p14:nvContentPartPr>
            <p14:xfrm>
              <a:off x="1299774" y="1590821"/>
              <a:ext cx="270" cy="27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024" y="1584071"/>
                <a:ext cx="13500" cy="1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738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0777-5FC6-9735-13F9-B8A5F6D4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0" y="340790"/>
            <a:ext cx="7886700" cy="577992"/>
          </a:xfrm>
        </p:spPr>
        <p:txBody>
          <a:bodyPr/>
          <a:lstStyle/>
          <a:p>
            <a:r>
              <a:rPr lang="zh-TW" altLang="en-US" b="0" i="0" dirty="0">
                <a:solidFill>
                  <a:schemeClr val="bg1"/>
                </a:solidFill>
                <a:effectLst/>
                <a:latin typeface="system-ui"/>
              </a:rPr>
              <a:t>使 徒 行 傳  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system-ui"/>
              </a:rPr>
              <a:t>Acts 16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8DE8-0E98-A793-97FB-26C58162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7" y="1311647"/>
            <a:ext cx="9034206" cy="4988522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altLang="zh-TW" sz="24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11 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於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從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特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開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船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直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撒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摩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特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喇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第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天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尼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波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利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en-US" altLang="zh-TW" sz="24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12 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從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那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裡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來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腓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立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比</a:t>
            </a:r>
            <a:r>
              <a:rPr lang="zh-TW" altLang="zh-TW" sz="2400" b="1" dirty="0">
                <a:solidFill>
                  <a:srgbClr val="FFFF00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就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馬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其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頓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這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方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頭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個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城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也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馬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駐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防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城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在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這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城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裡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住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幾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天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en-US" altLang="zh-TW" sz="24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13 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當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安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息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日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出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城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門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河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邊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知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道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那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裡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有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個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禱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告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地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方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就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坐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下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對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那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聚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會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婦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女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講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道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4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endParaRPr lang="en-US" altLang="zh-TW" sz="24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endParaRPr lang="zh-TW" altLang="zh-TW" sz="24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altLang="zh-TW" sz="24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11 </a:t>
            </a:r>
            <a:r>
              <a:rPr lang="en-US" altLang="zh-TW" sz="24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From Troas we put out to sea and sailed straight for Samothrace, and the next day we went on to Neapolis. </a:t>
            </a:r>
            <a:r>
              <a:rPr lang="en-US" altLang="zh-TW" sz="24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12 </a:t>
            </a:r>
            <a:r>
              <a:rPr lang="en-US" altLang="zh-TW" sz="24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From there we traveled to Philippi, a Roman colony and the leading city of that district</a:t>
            </a:r>
            <a:r>
              <a:rPr lang="en-US" altLang="zh-TW" sz="2400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[</a:t>
            </a:r>
            <a:r>
              <a:rPr lang="en-US" altLang="zh-TW" sz="2400" u="sng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altLang="zh-TW" sz="2400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]</a:t>
            </a:r>
            <a:r>
              <a:rPr lang="en-US" altLang="zh-TW" sz="24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of Macedonia. And we stayed there several days.</a:t>
            </a:r>
            <a:r>
              <a:rPr lang="en-US" altLang="zh-TW" sz="24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13 </a:t>
            </a:r>
            <a:r>
              <a:rPr lang="en-US" altLang="zh-TW" sz="24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On the Sabbath we went outside the city gate to the river, where we expected to find a place of prayer. We sat down and began to speak to the women who had gathered there. </a:t>
            </a:r>
            <a:endParaRPr lang="zh-TW" altLang="en-US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14:cNvPr>
              <p14:cNvContentPartPr/>
              <p14:nvPr/>
            </p14:nvContentPartPr>
            <p14:xfrm>
              <a:off x="1299774" y="1590821"/>
              <a:ext cx="270" cy="27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3024" y="1584071"/>
                <a:ext cx="13500" cy="1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6324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A6518-170B-710F-F0E3-07FB60F2D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36" y="506683"/>
            <a:ext cx="9088179" cy="584463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altLang="zh-TW" sz="32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14 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有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賣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紫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色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布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婦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名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叫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底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推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雅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推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喇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城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來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敬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拜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神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聽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主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就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導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心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叫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留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心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聽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保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所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講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話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en-US" altLang="zh-TW" sz="32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15 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家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既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領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洗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便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說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：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若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以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真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信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主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（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或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作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：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若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以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為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忠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心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主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）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請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家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裡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來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住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於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是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強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留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32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endParaRPr lang="en-US" altLang="zh-TW" sz="32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endParaRPr lang="en-US" altLang="zh-TW" sz="3200" dirty="0">
              <a:solidFill>
                <a:schemeClr val="bg1"/>
              </a:solidFill>
              <a:latin typeface="Microsoft Tai Le" panose="020B0502040204020203" pitchFamily="34" charset="0"/>
              <a:ea typeface="PMingLiU" panose="02020500000000000000" pitchFamily="18" charset="-120"/>
              <a:cs typeface="Microsoft Tai Le" panose="020B0502040204020203" pitchFamily="34" charset="0"/>
            </a:endParaRPr>
          </a:p>
          <a:p>
            <a:pPr marL="0" indent="0">
              <a:spcBef>
                <a:spcPts val="900"/>
              </a:spcBef>
              <a:buNone/>
            </a:pPr>
            <a:r>
              <a:rPr lang="en-US" altLang="zh-TW" sz="32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14 </a:t>
            </a:r>
            <a:r>
              <a:rPr lang="en-US" altLang="zh-TW" sz="32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One of those listening was a woman from the city of Thyatira named Lydia, a dealer in purple cloth. She was a worshiper of God. The Lord opened her heart to respond to Paul’s message. </a:t>
            </a:r>
            <a:r>
              <a:rPr lang="en-US" altLang="zh-TW" sz="32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15 </a:t>
            </a:r>
            <a:r>
              <a:rPr lang="en-US" altLang="zh-TW" sz="32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When she and the members of her household were baptized, she invited us to her home. “If you consider me a believer in the Lord,” she said, “come and stay at my house.” And she persuaded us.</a:t>
            </a:r>
            <a:endParaRPr lang="zh-TW" altLang="zh-TW" sz="3200" kern="100" dirty="0">
              <a:solidFill>
                <a:srgbClr val="FFFF00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577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aul's Second Missionary Journey Map - Second Mission Itinerary">
            <a:extLst>
              <a:ext uri="{FF2B5EF4-FFF2-40B4-BE49-F238E27FC236}">
                <a16:creationId xmlns:a16="http://schemas.microsoft.com/office/drawing/2014/main" id="{8AE30B68-FB42-5791-129D-8BF52D100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67" y="857250"/>
            <a:ext cx="92476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A88DC58-C248-16D7-32A7-FDC6C58FD343}"/>
                  </a:ext>
                </a:extLst>
              </p14:cNvPr>
              <p14:cNvContentPartPr/>
              <p14:nvPr/>
            </p14:nvContentPartPr>
            <p14:xfrm>
              <a:off x="4378132" y="3005621"/>
              <a:ext cx="171720" cy="22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A88DC58-C248-16D7-32A7-FDC6C58FD34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4132" y="2897621"/>
                <a:ext cx="2793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1FEB5F2-B227-7F7A-B7B0-AE5088E71BE0}"/>
                  </a:ext>
                </a:extLst>
              </p14:cNvPr>
              <p14:cNvContentPartPr/>
              <p14:nvPr/>
            </p14:nvContentPartPr>
            <p14:xfrm>
              <a:off x="4254202" y="2365451"/>
              <a:ext cx="500310" cy="5178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1FEB5F2-B227-7F7A-B7B0-AE5088E71B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0212" y="2257489"/>
                <a:ext cx="607931" cy="733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848489B-7AC5-908C-8CCF-B464211C0BC2}"/>
                  </a:ext>
                </a:extLst>
              </p14:cNvPr>
              <p14:cNvContentPartPr/>
              <p14:nvPr/>
            </p14:nvContentPartPr>
            <p14:xfrm>
              <a:off x="6204142" y="1463381"/>
              <a:ext cx="956610" cy="12069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848489B-7AC5-908C-8CCF-B464211C0B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50157" y="1355622"/>
                <a:ext cx="1064220" cy="3358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2FEDEE-835D-4479-B4A9-91B31A17DEDD}"/>
                  </a:ext>
                </a:extLst>
              </p14:cNvPr>
              <p14:cNvContentPartPr/>
              <p14:nvPr/>
            </p14:nvContentPartPr>
            <p14:xfrm>
              <a:off x="2854522" y="1742021"/>
              <a:ext cx="500310" cy="10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2FEDEE-835D-4479-B4A9-91B31A17DED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800571" y="1634021"/>
                <a:ext cx="607853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669C2C-04DB-0DEA-46BA-AEF0A9A1E6AC}"/>
                  </a:ext>
                </a:extLst>
              </p14:cNvPr>
              <p14:cNvContentPartPr/>
              <p14:nvPr/>
            </p14:nvContentPartPr>
            <p14:xfrm>
              <a:off x="4505572" y="1239551"/>
              <a:ext cx="1060290" cy="405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669C2C-04DB-0DEA-46BA-AEF0A9A1E6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51586" y="1132972"/>
                <a:ext cx="1167903" cy="2533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7979D65-F228-6C71-227D-C7D4B9C9CB40}"/>
                  </a:ext>
                </a:extLst>
              </p14:cNvPr>
              <p14:cNvContentPartPr/>
              <p14:nvPr/>
            </p14:nvContentPartPr>
            <p14:xfrm>
              <a:off x="4378132" y="1359161"/>
              <a:ext cx="1283580" cy="4887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7979D65-F228-6C71-227D-C7D4B9C9CB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24140" y="1251360"/>
                <a:ext cx="1391205" cy="264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60E3D94-0F17-6B21-B1EC-7F7368EB4737}"/>
                  </a:ext>
                </a:extLst>
              </p14:cNvPr>
              <p14:cNvContentPartPr/>
              <p14:nvPr/>
            </p14:nvContentPartPr>
            <p14:xfrm>
              <a:off x="2288602" y="1734461"/>
              <a:ext cx="458730" cy="12285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60E3D94-0F17-6B21-B1EC-7F7368EB473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4634" y="1626698"/>
                <a:ext cx="566307" cy="338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42249DF-A3B1-B3FA-AE73-BBF58E64459C}"/>
                  </a:ext>
                </a:extLst>
              </p14:cNvPr>
              <p14:cNvContentPartPr/>
              <p14:nvPr/>
            </p14:nvContentPartPr>
            <p14:xfrm>
              <a:off x="1108432" y="1119401"/>
              <a:ext cx="425250" cy="91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42249DF-A3B1-B3FA-AE73-BBF58E6445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54466" y="1009241"/>
                <a:ext cx="532822" cy="22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2C8F85-36D5-6DD0-3529-4580567C60EE}"/>
                  </a:ext>
                </a:extLst>
              </p14:cNvPr>
              <p14:cNvContentPartPr/>
              <p14:nvPr/>
            </p14:nvContentPartPr>
            <p14:xfrm>
              <a:off x="1098442" y="990341"/>
              <a:ext cx="553500" cy="29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2C8F85-36D5-6DD0-3529-4580567C60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89445" y="981352"/>
                <a:ext cx="571134" cy="308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F031B6C-9F2B-2FCD-6A3B-63EF053158E0}"/>
                  </a:ext>
                </a:extLst>
              </p14:cNvPr>
              <p14:cNvContentPartPr/>
              <p14:nvPr/>
            </p14:nvContentPartPr>
            <p14:xfrm>
              <a:off x="5207302" y="2882231"/>
              <a:ext cx="396900" cy="167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F031B6C-9F2B-2FCD-6A3B-63EF053158E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153326" y="2775380"/>
                <a:ext cx="504491" cy="23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62B826-24E1-9BEB-05F2-D2A901948F35}"/>
                  </a:ext>
                </a:extLst>
              </p14:cNvPr>
              <p14:cNvContentPartPr/>
              <p14:nvPr/>
            </p14:nvContentPartPr>
            <p14:xfrm>
              <a:off x="6881842" y="3153581"/>
              <a:ext cx="411750" cy="243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62B826-24E1-9BEB-05F2-D2A901948F3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27854" y="3046375"/>
                <a:ext cx="519366" cy="238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7677283-03DA-A17C-A172-12BBDAC1BBB9}"/>
                  </a:ext>
                </a:extLst>
              </p14:cNvPr>
              <p14:cNvContentPartPr/>
              <p14:nvPr/>
            </p14:nvContentPartPr>
            <p14:xfrm>
              <a:off x="5956822" y="2937851"/>
              <a:ext cx="395820" cy="415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7677283-03DA-A17C-A172-12BBDAC1BBB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02896" y="2830317"/>
                <a:ext cx="503313" cy="2562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765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602-A6DF-E1A7-AE71-5CC9FE8B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7" y="936995"/>
            <a:ext cx="8947298" cy="49680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主題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保羅為腓立比信徒的感恩和代求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 (</a:t>
            </a: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腓一：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1-11)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 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大綱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）問候（腓一：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1-2</a:t>
            </a:r>
            <a:r>
              <a:rPr lang="zh-TW" altLang="zh-TW" sz="3200" b="1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2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）保羅為腓立比信徒感恩（腓一：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3-8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）保羅的代禱（腓一：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9-11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buNone/>
            </a:pPr>
            <a:endParaRPr lang="zh-TW" altLang="en-US" sz="2400" dirty="0"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93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6FAE-0818-4993-2B3B-11A92DED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10" y="0"/>
            <a:ext cx="9059779" cy="729114"/>
          </a:xfrm>
        </p:spPr>
        <p:txBody>
          <a:bodyPr>
            <a:normAutofit/>
          </a:bodyPr>
          <a:lstStyle/>
          <a:p>
            <a:r>
              <a:rPr lang="zh-TW" altLang="en-US" sz="2400" b="1" cap="all" dirty="0">
                <a:solidFill>
                  <a:schemeClr val="bg1"/>
                </a:solidFill>
                <a:latin typeface="ArialMT"/>
              </a:rPr>
              <a:t>腓立比書 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</a:t>
            </a:r>
            <a:r>
              <a:rPr lang="en-US" altLang="zh-TW" sz="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altLang="zh-TW" sz="2400" b="1" cap="all" dirty="0">
                <a:solidFill>
                  <a:schemeClr val="bg1"/>
                </a:solidFill>
                <a:latin typeface="ArialMT"/>
              </a:rPr>
              <a:t>1</a:t>
            </a:r>
            <a:br>
              <a:rPr lang="en-US" altLang="zh-TW" sz="1800" b="1" cap="all" dirty="0">
                <a:solidFill>
                  <a:schemeClr val="bg1"/>
                </a:solidFill>
                <a:latin typeface="ArialMT"/>
              </a:rPr>
            </a:b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076" y="1141709"/>
            <a:ext cx="8910924" cy="5271637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我每逢想念你們，就感謝我的神； 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4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每逢為你們眾人祈求的時候，常是歡歡喜喜地祈求。 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因為從頭一天直到如今，你們是同心合意地興旺福音。 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我深信那在你們心裏動了善工的，必成全這工，直到耶穌基督的日子。 </a:t>
            </a:r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3200" b="1" baseline="300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thank my God every time I remember you. 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my prayers for all of you, I always pray with joy 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your partnership in the gospel from the first day until now, 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confident of this, that he who began a good work in you will carry it on to completion until the day of Christ Jesus.</a:t>
            </a:r>
          </a:p>
          <a:p>
            <a:pPr algn="l"/>
            <a:endParaRPr lang="en-US" altLang="zh-TW" sz="24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zh-TW" alt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3573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722" y="1242070"/>
            <a:ext cx="8910924" cy="5271637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我為你們眾人有這樣的意念，原是應當的；因你們常在我心裏，無論我是在捆鎖之中，是辯明證實福音的時候，你們都與我一同得恩。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我體會基督耶穌的心腸，切切地想念你們眾人；這是神可以給我作見證的。 </a:t>
            </a:r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right for me to feel this way about all of you, since I have you in my heart and, whether I am in chains or defending and confirming the gospel, all of you share in God’s grace with me.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can testify how I long for all of you with the affection of Christ Jesus. </a:t>
            </a:r>
          </a:p>
          <a:p>
            <a:pPr algn="l"/>
            <a:endParaRPr lang="zh-TW" alt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88C979-D866-4236-B3DD-9A833AB698EA}"/>
              </a:ext>
            </a:extLst>
          </p:cNvPr>
          <p:cNvSpPr txBox="1">
            <a:spLocks/>
          </p:cNvSpPr>
          <p:nvPr/>
        </p:nvSpPr>
        <p:spPr>
          <a:xfrm>
            <a:off x="200722" y="133814"/>
            <a:ext cx="9059779" cy="72911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腓立比書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Philippians</a:t>
            </a:r>
            <a:r>
              <a:rPr lang="en-US" altLang="zh-TW" sz="2400" dirty="0">
                <a:solidFill>
                  <a:srgbClr val="000000"/>
                </a:solidFill>
                <a:latin typeface="system-ui"/>
                <a:ea typeface="新細明體" panose="02020500000000000000" pitchFamily="18" charset="-120"/>
              </a:rPr>
              <a:t> </a:t>
            </a:r>
            <a: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1</a:t>
            </a:r>
            <a:b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</a:br>
            <a:endParaRPr lang="zh-TW" altLang="en-US" sz="2400" dirty="0">
              <a:solidFill>
                <a:prstClr val="white"/>
              </a:solidFill>
              <a:latin typeface="Calibri Light" panose="020F03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9815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602-A6DF-E1A7-AE71-5CC9FE8B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7" y="936995"/>
            <a:ext cx="8947298" cy="49680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主題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保羅為腓立比信徒的感恩和代求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 (</a:t>
            </a: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腓一：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1-11)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 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大綱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）問候（腓一：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1-2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2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）保羅為腓立比信徒感恩（腓一：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3-8</a:t>
            </a:r>
            <a:r>
              <a:rPr lang="zh-TW" altLang="zh-TW" sz="3200" b="1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）保羅的代禱（腓一：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9-11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buNone/>
            </a:pPr>
            <a:endParaRPr lang="zh-TW" altLang="en-US" sz="2400" dirty="0"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942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38" y="1025913"/>
            <a:ext cx="8910924" cy="5365131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我所禱告的，就是要你們的愛心在知識和各樣見識上多而又多，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使你們能分別是非，作誠實無過的人，直到基督的日子； </a:t>
            </a:r>
            <a:r>
              <a:rPr lang="en-US" altLang="zh-TW" sz="32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並靠着耶穌基督結滿了仁義的果子，叫榮耀稱讚歸與神。</a:t>
            </a:r>
            <a:endParaRPr lang="en-US" altLang="zh-TW"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3200" baseline="30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l"/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this is my prayer: that your love may abound more and more in knowledge and depth of insight, 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you may be able to discern what is best and may be pure and blameless for the day of Christ, </a:t>
            </a:r>
            <a:r>
              <a:rPr lang="en-US" altLang="zh-TW" sz="32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altLang="zh-TW" sz="32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filled with the fruit of righteousness that comes through Jesus Christ—to the glory and praise of God.</a:t>
            </a:r>
          </a:p>
          <a:p>
            <a:pPr algn="l"/>
            <a:endParaRPr lang="zh-TW" alt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7034D2-E68D-D540-3EF9-0195AF134D66}"/>
              </a:ext>
            </a:extLst>
          </p:cNvPr>
          <p:cNvSpPr txBox="1">
            <a:spLocks/>
          </p:cNvSpPr>
          <p:nvPr/>
        </p:nvSpPr>
        <p:spPr>
          <a:xfrm>
            <a:off x="301083" y="0"/>
            <a:ext cx="9059779" cy="729114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腓立比書 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Philippians</a:t>
            </a:r>
            <a:r>
              <a:rPr lang="en-US" altLang="zh-TW" sz="2400" dirty="0">
                <a:solidFill>
                  <a:srgbClr val="000000"/>
                </a:solidFill>
                <a:latin typeface="system-ui"/>
                <a:ea typeface="新細明體" panose="02020500000000000000" pitchFamily="18" charset="-120"/>
              </a:rPr>
              <a:t> </a:t>
            </a:r>
            <a: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1</a:t>
            </a:r>
            <a:b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</a:br>
            <a:endParaRPr lang="zh-TW" altLang="en-US" sz="2400" dirty="0">
              <a:solidFill>
                <a:prstClr val="white"/>
              </a:solidFill>
              <a:latin typeface="Calibri Light" panose="020F03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82117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549E-FF6B-63BB-D4B6-C026A70D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000" b="1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反思和應用</a:t>
            </a:r>
            <a:br>
              <a:rPr lang="zh-TW" altLang="zh-TW" sz="30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endParaRPr lang="zh-TW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5C4B-9416-A7B6-CCBA-80852CB9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783081"/>
            <a:ext cx="8726805" cy="394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TW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）你認為怎樣的人才配稱為「聖徒」？你敢自稱是「聖徒」嗎？為什麼？聖徒是一種身分，這個身分對你有甚麼警惕？它會激勵你過一個聖潔的生活嗎？</a:t>
            </a:r>
            <a:endParaRPr lang="en-US" altLang="zh-TW" sz="3200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zh-TW" sz="2400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zh-TW" sz="2400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80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348F1-4436-C3E7-64F2-15B25A517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183005"/>
            <a:ext cx="8641080" cy="46720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背景介紹</a:t>
            </a: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作者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 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寫作時間，地點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62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AD,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羅馬</a:t>
            </a: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收信人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zh-TW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腓立比教會</a:t>
            </a:r>
            <a:r>
              <a:rPr lang="zh-TW" altLang="en-US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en-US" altLang="zh-TW" sz="3600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zh-TW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書信格式書卷</a:t>
            </a:r>
            <a:r>
              <a:rPr lang="en-US" altLang="zh-TW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TW" altLang="en-US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宣教書信 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&amp;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監獄書信</a:t>
            </a:r>
            <a:r>
              <a:rPr lang="zh-TW" altLang="en-US" sz="36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endParaRPr lang="zh-TW" altLang="en-US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l">
              <a:buFont typeface="Wingdings" panose="05000000000000000000" pitchFamily="2" charset="2"/>
              <a:buChar char="Ø"/>
            </a:pP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在基督裏的喜樂</a:t>
            </a:r>
          </a:p>
          <a:p>
            <a:pPr marL="0" indent="0">
              <a:buNone/>
            </a:pPr>
            <a:endParaRPr lang="zh-TW" altLang="en-US" sz="27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788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549E-FF6B-63BB-D4B6-C026A70D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sz="3000" b="1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反思和應用</a:t>
            </a:r>
            <a:br>
              <a:rPr lang="zh-TW" altLang="zh-TW" sz="30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</a:br>
            <a:endParaRPr lang="zh-TW" altLang="en-US" sz="3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65C4B-9416-A7B6-CCBA-80852CB9C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783081"/>
            <a:ext cx="8726805" cy="3943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</a:t>
            </a:r>
            <a:r>
              <a:rPr lang="zh-TW" altLang="zh-TW" sz="3200" kern="1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）「喜樂」這個字在腓立比書中一共出現了十四次，你認為基督徒的喜樂有甚麼特質？它的源頭是甚麼？它會受環境的影響嗎？你曾經在怎樣的困難中無法喜樂？保羅為何在死亡的陰影下仍然能夠喜樂？他的見證對你有甚麼影響？</a:t>
            </a:r>
          </a:p>
          <a:p>
            <a:pPr marL="0" indent="0">
              <a:buNone/>
            </a:pPr>
            <a:endParaRPr lang="zh-TW" altLang="zh-TW" sz="2400" kern="1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059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14752-133A-30DE-F07B-025BA18A3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33" y="1174432"/>
            <a:ext cx="8795385" cy="45691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3600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1:1-26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保羅在苦難中的喜樂，他因福音傳開而充滿喜樂，他也教導我們基督是我們的生命。</a:t>
            </a: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1:27-4:9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保羅在苦難中的勸勉，他因靠主喜樂，也使別人喜樂，他教導我們基督是我們的榜樣和目標。</a:t>
            </a: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TW" sz="3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TW" sz="3600" baseline="30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4:10-23</a:t>
            </a:r>
            <a:r>
              <a:rPr lang="en-US" altLang="zh-TW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TW" altLang="en-US" sz="3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保羅如何在苦難之中仍有力量，因他倚靠主在任何環境都能大大的喜樂，因為耶穌基督是至寶是我們的滿足。</a:t>
            </a:r>
          </a:p>
        </p:txBody>
      </p:sp>
    </p:spTree>
    <p:extLst>
      <p:ext uri="{BB962C8B-B14F-4D97-AF65-F5344CB8AC3E}">
        <p14:creationId xmlns:p14="http://schemas.microsoft.com/office/powerpoint/2010/main" val="342451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6FAE-0818-4993-2B3B-11A92DED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55" y="149043"/>
            <a:ext cx="9059779" cy="729114"/>
          </a:xfrm>
        </p:spPr>
        <p:txBody>
          <a:bodyPr>
            <a:normAutofit fontScale="90000"/>
          </a:bodyPr>
          <a:lstStyle/>
          <a:p>
            <a:r>
              <a:rPr lang="zh-TW" altLang="en-US" sz="2400" b="1" cap="all" dirty="0">
                <a:solidFill>
                  <a:schemeClr val="bg1"/>
                </a:solidFill>
                <a:latin typeface="ArialMT"/>
              </a:rPr>
              <a:t>腓立比書 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</a:t>
            </a:r>
            <a:r>
              <a:rPr lang="en-US" altLang="zh-TW" sz="8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altLang="zh-TW" sz="2400" b="1" cap="all" dirty="0">
                <a:solidFill>
                  <a:schemeClr val="bg1"/>
                </a:solidFill>
                <a:latin typeface="ArialMT"/>
              </a:rPr>
              <a:t>1</a:t>
            </a:r>
            <a:br>
              <a:rPr lang="en-US" altLang="zh-TW" sz="2400" b="1" cap="all" dirty="0">
                <a:solidFill>
                  <a:schemeClr val="bg1"/>
                </a:solidFill>
                <a:latin typeface="ArialMT"/>
              </a:rPr>
            </a:b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38" y="989422"/>
            <a:ext cx="8910924" cy="514374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sz="33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基督耶穌的僕人</a:t>
            </a:r>
            <a:r>
              <a:rPr lang="zh-TW" altLang="en-US" sz="33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保羅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33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提摩太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寫信給凡住腓立比、在基督耶穌裏的眾聖徒，和諸位監督，諸位執事。 </a:t>
            </a:r>
            <a:r>
              <a:rPr lang="en-US" altLang="zh-TW" sz="33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願恩惠、平安從神我們的父並主耶穌基督歸與你們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！ </a:t>
            </a:r>
            <a:r>
              <a:rPr lang="en-US" altLang="zh-TW" sz="33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我每逢想念你們，就感謝我的神； </a:t>
            </a:r>
            <a:r>
              <a:rPr lang="en-US" altLang="zh-TW" sz="33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4</a:t>
            </a:r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每逢為你們眾人祈求的時候，常是歡歡喜喜地祈求。</a:t>
            </a:r>
            <a:endParaRPr lang="en-US" altLang="zh-TW" sz="33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algn="l"/>
            <a:r>
              <a:rPr lang="zh-TW" altLang="en-US" sz="33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 </a:t>
            </a:r>
            <a:endParaRPr lang="en-US" altLang="zh-TW" sz="33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algn="l"/>
            <a:r>
              <a:rPr lang="en-US" altLang="zh-TW" sz="33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sz="33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3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and Timothy, servants of Christ Jesus, To all God’s holy people in Christ Jesus at Philippi, together with the overseers and deacons: </a:t>
            </a:r>
            <a:r>
              <a:rPr lang="en-US" altLang="zh-TW" sz="33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altLang="zh-TW" sz="3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and peace to you from God our Father and the Lord Jesus Christ. Thanksgiving and Prayer </a:t>
            </a:r>
            <a:r>
              <a:rPr lang="en-US" altLang="zh-TW" sz="33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3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thank my God every time I remember you. </a:t>
            </a:r>
            <a:r>
              <a:rPr lang="en-US" altLang="zh-TW" sz="33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altLang="zh-TW" sz="33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my prayers for all of you, I always pray with joy</a:t>
            </a:r>
          </a:p>
          <a:p>
            <a:pPr algn="l"/>
            <a:endParaRPr lang="zh-TW" alt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135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15122"/>
            <a:ext cx="9059779" cy="52076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zh-TW" sz="30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zh-TW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因為從頭一天直到如今，你們是同心合意地興旺福音。 </a:t>
            </a:r>
            <a:endParaRPr lang="en-US" altLang="zh-TW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0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lang="zh-TW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我深信那在你們心裏動了善工的，必成全這工，直到耶穌基督的日子。 </a:t>
            </a:r>
            <a:r>
              <a:rPr lang="en-US" altLang="zh-TW" sz="30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lang="zh-TW" altLang="en-US" sz="3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我為你們眾人有這樣的意念，原是應當的；因你們常在我心裏，無論我是在捆鎖之中，是辯明證實福音的時候，你們都與我一同得恩。</a:t>
            </a:r>
            <a:endParaRPr lang="en-US" altLang="zh-TW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3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r>
              <a:rPr lang="en-US" altLang="zh-TW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5 </a:t>
            </a:r>
            <a:r>
              <a:rPr lang="en-US" altLang="zh-TW" sz="3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your partnership in the gospel from the first day until now, </a:t>
            </a:r>
            <a:r>
              <a:rPr lang="en-US" altLang="zh-TW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6 </a:t>
            </a:r>
            <a:r>
              <a:rPr lang="en-US" altLang="zh-TW" sz="3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being confident of this, that he who began a good work in you will carry it on to completion until the day of Christ Jesus.</a:t>
            </a:r>
          </a:p>
          <a:p>
            <a:pPr algn="l"/>
            <a:r>
              <a:rPr lang="en-US" altLang="zh-TW" sz="30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altLang="zh-TW" sz="3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right for me to feel this way about all of you, since I have you in my heart and, whether I am in chains or defending and confirming the gospel, all of you share in God’s grace with me.</a:t>
            </a:r>
          </a:p>
          <a:p>
            <a:pPr algn="l"/>
            <a:endParaRPr lang="zh-TW" alt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88C979-D866-4236-B3DD-9A833AB698EA}"/>
              </a:ext>
            </a:extLst>
          </p:cNvPr>
          <p:cNvSpPr txBox="1">
            <a:spLocks/>
          </p:cNvSpPr>
          <p:nvPr/>
        </p:nvSpPr>
        <p:spPr>
          <a:xfrm>
            <a:off x="-64634" y="128135"/>
            <a:ext cx="9059779" cy="729114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腓立比書 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Philippians</a:t>
            </a:r>
            <a:r>
              <a:rPr lang="en-US" altLang="zh-TW" sz="800" dirty="0">
                <a:solidFill>
                  <a:srgbClr val="000000"/>
                </a:solidFill>
                <a:latin typeface="system-ui"/>
                <a:ea typeface="新細明體" panose="02020500000000000000" pitchFamily="18" charset="-120"/>
              </a:rPr>
              <a:t> </a:t>
            </a:r>
            <a: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1</a:t>
            </a:r>
            <a:b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</a:br>
            <a:endParaRPr lang="zh-TW" altLang="en-US" sz="2400" dirty="0">
              <a:solidFill>
                <a:prstClr val="white"/>
              </a:solidFill>
              <a:latin typeface="Calibri Light" panose="020F03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86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21" y="855854"/>
            <a:ext cx="8910924" cy="5556097"/>
          </a:xfrm>
        </p:spPr>
        <p:txBody>
          <a:bodyPr/>
          <a:lstStyle/>
          <a:p>
            <a:pPr algn="l"/>
            <a:r>
              <a:rPr lang="en-US" altLang="zh-TW" sz="27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8</a:t>
            </a:r>
            <a:r>
              <a:rPr lang="zh-TW" altLang="en-US" sz="2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我體會基督耶穌的心腸，切切地想念你們眾人；這是神可以給我作見證的。 </a:t>
            </a:r>
            <a:r>
              <a:rPr lang="en-US" altLang="zh-TW" sz="27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9</a:t>
            </a:r>
            <a:r>
              <a:rPr lang="zh-TW" altLang="en-US" sz="2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我所禱告的，就是要你們的愛心在知識和各樣見識上多而又多，</a:t>
            </a:r>
            <a:r>
              <a:rPr lang="en-US" altLang="zh-TW" sz="27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10</a:t>
            </a:r>
            <a:r>
              <a:rPr lang="zh-TW" altLang="en-US" sz="2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使你們能分別是非，作誠實無過的人，直到基督的日子； </a:t>
            </a:r>
            <a:r>
              <a:rPr lang="en-US" altLang="zh-TW" sz="27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</a:t>
            </a:r>
            <a:r>
              <a:rPr lang="zh-TW" altLang="en-US" sz="27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並靠着耶穌基督結滿了仁義的果子，叫榮耀稱讚歸與神。</a:t>
            </a:r>
            <a:endParaRPr lang="en-US" altLang="zh-TW" sz="27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l"/>
            <a:endParaRPr lang="en-US" altLang="zh-TW" sz="2700" b="1" baseline="30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 panose="020F0502020204030204" pitchFamily="34" charset="0"/>
            </a:endParaRPr>
          </a:p>
          <a:p>
            <a:pPr algn="l"/>
            <a:r>
              <a:rPr lang="en-US" altLang="zh-TW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can testify how I long for all of you with the affection of Christ Jesus. </a:t>
            </a:r>
            <a:r>
              <a:rPr lang="en-US" altLang="zh-TW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this is my prayer: that your love may abound more and more in knowledge and depth of insight, </a:t>
            </a:r>
            <a:r>
              <a:rPr lang="en-US" altLang="zh-TW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10 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you may be able to discern what is best and may be pure and blameless for the day of Christ, </a:t>
            </a:r>
            <a:r>
              <a:rPr lang="en-US" altLang="zh-TW" sz="24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11 </a:t>
            </a:r>
            <a:r>
              <a:rPr lang="en-US" altLang="zh-TW" sz="24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filled with the fruit of righteousness that comes through Jesus Christ—to the glory and praise of God.</a:t>
            </a:r>
          </a:p>
          <a:p>
            <a:pPr algn="l"/>
            <a:endParaRPr lang="zh-TW" altLang="en-US" sz="24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B7034D2-E68D-D540-3EF9-0195AF134D66}"/>
              </a:ext>
            </a:extLst>
          </p:cNvPr>
          <p:cNvSpPr txBox="1">
            <a:spLocks/>
          </p:cNvSpPr>
          <p:nvPr/>
        </p:nvSpPr>
        <p:spPr>
          <a:xfrm>
            <a:off x="84221" y="0"/>
            <a:ext cx="9059779" cy="729114"/>
          </a:xfrm>
          <a:prstGeom prst="rect">
            <a:avLst/>
          </a:prstGeom>
        </p:spPr>
        <p:txBody>
          <a:bodyPr vert="horz" lIns="68580" tIns="34290" rIns="68580" bIns="3429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TW" altLang="en-US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腓立比書 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anose="020F0502020204030204" pitchFamily="34" charset="0"/>
              </a:rPr>
              <a:t>Philippians</a:t>
            </a:r>
            <a:r>
              <a:rPr lang="en-US" altLang="zh-TW" sz="800" dirty="0">
                <a:solidFill>
                  <a:srgbClr val="000000"/>
                </a:solidFill>
                <a:latin typeface="system-ui"/>
                <a:ea typeface="新細明體" panose="02020500000000000000" pitchFamily="18" charset="-120"/>
              </a:rPr>
              <a:t> </a:t>
            </a:r>
            <a: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  <a:t>1</a:t>
            </a:r>
            <a:br>
              <a:rPr lang="en-US" altLang="zh-TW" sz="2400" b="1" cap="all" dirty="0">
                <a:solidFill>
                  <a:prstClr val="white"/>
                </a:solidFill>
                <a:latin typeface="ArialMT"/>
                <a:ea typeface="新細明體" panose="02020500000000000000" pitchFamily="18" charset="-120"/>
              </a:rPr>
            </a:br>
            <a:endParaRPr lang="zh-TW" altLang="en-US" sz="2400" dirty="0">
              <a:solidFill>
                <a:prstClr val="white"/>
              </a:solidFill>
              <a:latin typeface="Calibri Light" panose="020F03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9846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44602-A6DF-E1A7-AE71-5CC9FE8B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7" y="936995"/>
            <a:ext cx="8947298" cy="49680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主題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保羅為腓立比信徒的感恩和代求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 (</a:t>
            </a:r>
            <a:r>
              <a:rPr lang="zh-TW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腓一：</a:t>
            </a:r>
            <a:r>
              <a:rPr lang="en-US" altLang="zh-TW" sz="3200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1-11)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 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大綱</a:t>
            </a:r>
            <a:endParaRPr lang="zh-TW" altLang="zh-TW" sz="3200" kern="100" dirty="0">
              <a:solidFill>
                <a:schemeClr val="bg1"/>
              </a:solidFill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）問候（腓一：</a:t>
            </a:r>
            <a:r>
              <a:rPr lang="en-US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1-2</a:t>
            </a:r>
            <a:r>
              <a:rPr lang="zh-TW" altLang="zh-TW" sz="3200" b="1" kern="100" dirty="0">
                <a:solidFill>
                  <a:schemeClr val="bg1"/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2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）保羅為腓立比信徒感恩（腓一：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3-8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（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）保羅的代禱（腓一：</a:t>
            </a:r>
            <a:r>
              <a:rPr lang="en-US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9-11</a:t>
            </a:r>
            <a:r>
              <a:rPr lang="zh-TW" altLang="zh-TW" sz="3200" kern="100" dirty="0">
                <a:solidFill>
                  <a:schemeClr val="bg2">
                    <a:lumMod val="50000"/>
                  </a:schemeClr>
                </a:solidFill>
                <a:latin typeface="Microsoft Tai Le" panose="020B0502040204020203" pitchFamily="34" charset="0"/>
                <a:ea typeface="Microsoft JhengHei" panose="020B0604030504040204" pitchFamily="34" charset="-120"/>
                <a:cs typeface="Microsoft Tai Le" panose="020B0502040204020203" pitchFamily="34" charset="0"/>
              </a:rPr>
              <a:t>）</a:t>
            </a:r>
          </a:p>
          <a:p>
            <a:pPr marL="0" indent="0">
              <a:buNone/>
            </a:pPr>
            <a:endParaRPr lang="zh-TW" altLang="en-US" sz="2400" dirty="0">
              <a:latin typeface="Microsoft Tai Le" panose="020B0502040204020203" pitchFamily="34" charset="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95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76FAE-0818-4993-2B3B-11A92DED8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419" y="9756"/>
            <a:ext cx="9059779" cy="729114"/>
          </a:xfrm>
        </p:spPr>
        <p:txBody>
          <a:bodyPr>
            <a:normAutofit/>
          </a:bodyPr>
          <a:lstStyle/>
          <a:p>
            <a:r>
              <a:rPr lang="zh-TW" altLang="en-US" sz="1800" b="1" cap="all" dirty="0">
                <a:solidFill>
                  <a:schemeClr val="bg1"/>
                </a:solidFill>
                <a:latin typeface="ArialMT"/>
              </a:rPr>
              <a:t>腓立比書 </a:t>
            </a:r>
            <a:r>
              <a:rPr lang="en-US" altLang="zh-TW" sz="21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</a:t>
            </a:r>
            <a:r>
              <a:rPr lang="en-US" altLang="zh-TW" sz="6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altLang="zh-TW" sz="1800" b="1" cap="all" dirty="0">
                <a:solidFill>
                  <a:schemeClr val="bg1"/>
                </a:solidFill>
                <a:latin typeface="ArialMT"/>
              </a:rPr>
              <a:t>1</a:t>
            </a:r>
            <a:br>
              <a:rPr lang="en-US" altLang="zh-TW" sz="1800" b="1" cap="all" dirty="0">
                <a:solidFill>
                  <a:schemeClr val="bg1"/>
                </a:solidFill>
                <a:latin typeface="ArialMT"/>
              </a:rPr>
            </a:br>
            <a:endParaRPr lang="zh-TW" altLang="en-US" sz="1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DF68B-D3BE-D72D-B874-41732229B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538" y="1134388"/>
            <a:ext cx="8910924" cy="4954178"/>
          </a:xfrm>
        </p:spPr>
        <p:txBody>
          <a:bodyPr>
            <a:normAutofit/>
          </a:bodyPr>
          <a:lstStyle/>
          <a:p>
            <a:pPr algn="l"/>
            <a:r>
              <a:rPr lang="en-US" altLang="zh-TW" sz="28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基督耶穌的僕人</a:t>
            </a:r>
            <a:r>
              <a:rPr lang="zh-TW" altLang="en-US" sz="28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保羅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和</a:t>
            </a:r>
            <a:r>
              <a:rPr lang="zh-TW" altLang="en-US" sz="2800" u="sng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提摩太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寫信給凡住腓立比、在基督耶穌裏的眾聖徒，和諸位監督，諸位執事。 </a:t>
            </a:r>
            <a:r>
              <a:rPr lang="en-US" altLang="zh-TW" sz="28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願恩惠、平安從神我們的父並主耶穌基督歸與你們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！ </a:t>
            </a:r>
            <a:r>
              <a:rPr lang="en-US" altLang="zh-TW" sz="28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3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我每逢想念你們，就感謝我的神； </a:t>
            </a:r>
            <a:r>
              <a:rPr lang="en-US" altLang="zh-TW" sz="2800" baseline="30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4</a:t>
            </a:r>
            <a:r>
              <a:rPr lang="zh-TW" altLang="en-US" sz="2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Microsoft Tai Le" panose="020B0502040204020203" pitchFamily="34" charset="0"/>
              </a:rPr>
              <a:t>每逢為你們眾人祈求的時候，常是歡歡喜喜地祈求。 </a:t>
            </a:r>
            <a:endParaRPr lang="en-US" altLang="zh-TW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algn="l"/>
            <a:endParaRPr lang="en-US" altLang="zh-TW" sz="28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Microsoft Tai Le" panose="020B0502040204020203" pitchFamily="34" charset="0"/>
            </a:endParaRPr>
          </a:p>
          <a:p>
            <a:pPr algn="l"/>
            <a:r>
              <a:rPr lang="en-US" altLang="zh-TW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zh-TW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 and Timothy, servants of Christ Jesus, To all God’s holy people in Christ Jesus at Philippi, together with the overseers and deacons: </a:t>
            </a:r>
            <a:r>
              <a:rPr lang="en-US" altLang="zh-TW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Grace and peace to you from God our Father and the Lord Jesus Christ. Thanksgiving and Prayer </a:t>
            </a:r>
            <a:r>
              <a:rPr lang="en-US" altLang="zh-TW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thank my God every time I remember you. </a:t>
            </a:r>
            <a:r>
              <a:rPr lang="en-US" altLang="zh-TW" sz="2800" b="1" baseline="300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4 </a:t>
            </a:r>
            <a:r>
              <a:rPr lang="en-US" altLang="zh-TW" sz="280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all my prayers for all of you, I always pray with joy</a:t>
            </a:r>
          </a:p>
          <a:p>
            <a:pPr algn="l"/>
            <a:endParaRPr lang="zh-TW" altLang="en-US" sz="24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898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90777-5FC6-9735-13F9-B8A5F6D43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911" y="110245"/>
            <a:ext cx="7886700" cy="577992"/>
          </a:xfrm>
        </p:spPr>
        <p:txBody>
          <a:bodyPr/>
          <a:lstStyle/>
          <a:p>
            <a:r>
              <a:rPr lang="zh-TW" altLang="en-US" b="0" i="0" dirty="0">
                <a:solidFill>
                  <a:schemeClr val="bg1"/>
                </a:solidFill>
                <a:effectLst/>
                <a:latin typeface="system-ui"/>
              </a:rPr>
              <a:t>使 徒 行 傳  </a:t>
            </a:r>
            <a:r>
              <a:rPr lang="en-US" altLang="zh-TW" b="0" i="0" dirty="0">
                <a:solidFill>
                  <a:schemeClr val="bg1"/>
                </a:solidFill>
                <a:effectLst/>
                <a:latin typeface="system-ui"/>
              </a:rPr>
              <a:t>Acts 16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18DE8-0E98-A793-97FB-26C581626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1" y="1009616"/>
            <a:ext cx="8920998" cy="5155248"/>
          </a:xfrm>
        </p:spPr>
        <p:txBody>
          <a:bodyPr>
            <a:normAutofit/>
          </a:bodyPr>
          <a:lstStyle/>
          <a:p>
            <a:pPr marL="0" indent="0">
              <a:spcBef>
                <a:spcPts val="900"/>
              </a:spcBef>
              <a:buNone/>
            </a:pPr>
            <a:r>
              <a:rPr lang="en-US" altLang="zh-TW" sz="28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6 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聖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靈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既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然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禁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止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在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西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講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道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就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經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過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弗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呂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家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、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加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拉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太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一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帶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地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方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en-US" altLang="zh-TW" sz="28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7 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了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每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西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邊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想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要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往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庇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推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尼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去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耶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的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靈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卻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不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許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  <a:r>
              <a:rPr lang="en-US" altLang="zh-TW" sz="2800" b="1" baseline="300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8 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他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們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就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越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過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每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西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，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下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到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特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羅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亞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去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Segoe UI" panose="020B0502040204020203" pitchFamily="34" charset="0"/>
                <a:cs typeface="Microsoft Tai Le" panose="020B0502040204020203" pitchFamily="34" charset="0"/>
              </a:rPr>
              <a:t> </a:t>
            </a:r>
            <a:r>
              <a:rPr lang="zh-TW" altLang="zh-TW" sz="2800" dirty="0">
                <a:solidFill>
                  <a:schemeClr val="bg1"/>
                </a:solidFill>
                <a:latin typeface="Microsoft Tai Le" panose="020B0502040204020203" pitchFamily="34" charset="0"/>
                <a:ea typeface="PMingLiU" panose="02020500000000000000" pitchFamily="18" charset="-120"/>
                <a:cs typeface="Microsoft Tai Le" panose="020B0502040204020203" pitchFamily="34" charset="0"/>
              </a:rPr>
              <a:t>。</a:t>
            </a:r>
          </a:p>
          <a:p>
            <a:pPr marL="0" indent="0">
              <a:buNone/>
            </a:pPr>
            <a:endParaRPr lang="en-US" altLang="zh-TW" sz="2800" dirty="0">
              <a:latin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indent="0">
              <a:buNone/>
            </a:pPr>
            <a:r>
              <a:rPr lang="en-US" altLang="zh-TW" sz="28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6 </a:t>
            </a:r>
            <a:r>
              <a:rPr lang="en-US" altLang="zh-TW" sz="28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Paul and his companions traveled throughout the region of Phrygia and Galatia, having been kept by the Holy Spirit from preaching the word in the province of Asia. </a:t>
            </a:r>
            <a:r>
              <a:rPr lang="en-US" altLang="zh-TW" sz="28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7 </a:t>
            </a:r>
            <a:r>
              <a:rPr lang="en-US" altLang="zh-TW" sz="28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When they came to the border of </a:t>
            </a:r>
            <a:r>
              <a:rPr lang="en-US" altLang="zh-TW" sz="2800" kern="0" dirty="0" err="1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Mysia</a:t>
            </a:r>
            <a:r>
              <a:rPr lang="en-US" altLang="zh-TW" sz="28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, they tried to enter Bithynia, but the Spirit of Jesus would not allow them to. </a:t>
            </a:r>
            <a:r>
              <a:rPr lang="en-US" altLang="zh-TW" sz="2800" b="1" kern="0" baseline="3000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8 </a:t>
            </a:r>
            <a:r>
              <a:rPr lang="en-US" altLang="zh-TW" sz="28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So they passed by </a:t>
            </a:r>
            <a:r>
              <a:rPr lang="en-US" altLang="zh-TW" sz="2800" kern="0" dirty="0" err="1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Mysia</a:t>
            </a:r>
            <a:r>
              <a:rPr lang="en-US" altLang="zh-TW" sz="2800" kern="0" dirty="0">
                <a:solidFill>
                  <a:srgbClr val="FFFF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and went down to Troas. </a:t>
            </a:r>
            <a:endParaRPr lang="zh-TW" altLang="en-US" sz="280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14:cNvPr>
              <p14:cNvContentPartPr/>
              <p14:nvPr/>
            </p14:nvContentPartPr>
            <p14:xfrm>
              <a:off x="1299774" y="1590821"/>
              <a:ext cx="270" cy="27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29ABA8C-5BB6-05D1-0D0F-9273FC7756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3024" y="1584071"/>
                <a:ext cx="13500" cy="135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BBA9915-07EB-3B8F-D1F1-E1AD13C9CCBB}"/>
              </a:ext>
            </a:extLst>
          </p:cNvPr>
          <p:cNvSpPr txBox="1"/>
          <p:nvPr/>
        </p:nvSpPr>
        <p:spPr>
          <a:xfrm>
            <a:off x="6105888" y="5617551"/>
            <a:ext cx="292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TW" altLang="en-US" sz="2400" dirty="0">
                <a:solidFill>
                  <a:prstClr val="white"/>
                </a:solidFill>
                <a:latin typeface="Microsoft Tai Le" panose="020B0502040204020203" pitchFamily="34" charset="0"/>
                <a:ea typeface="新細明體" panose="02020500000000000000" pitchFamily="18" charset="-120"/>
                <a:cs typeface="Microsoft Tai Le" panose="020B0502040204020203" pitchFamily="34" charset="0"/>
              </a:rPr>
              <a:t>腓立比教會的建立</a:t>
            </a:r>
            <a:endParaRPr lang="zh-TW" altLang="en-US" sz="2400" dirty="0">
              <a:solidFill>
                <a:prstClr val="black"/>
              </a:solidFill>
              <a:latin typeface="Microsoft Tai Le" panose="020B0502040204020203" pitchFamily="34" charset="0"/>
              <a:ea typeface="新細明體" panose="02020500000000000000" pitchFamily="18" charset="-120"/>
              <a:cs typeface="Microsoft Tai L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8721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12743</TotalTime>
  <Words>2300</Words>
  <Application>Microsoft Office PowerPoint</Application>
  <PresentationFormat>On-screen Show (4:3)</PresentationFormat>
  <Paragraphs>83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ArialMT</vt:lpstr>
      <vt:lpstr>Microsoft JhengHei</vt:lpstr>
      <vt:lpstr>system-ui</vt:lpstr>
      <vt:lpstr>Microsoft YaHei</vt:lpstr>
      <vt:lpstr>Arial</vt:lpstr>
      <vt:lpstr>Calibri</vt:lpstr>
      <vt:lpstr>Calibri Light</vt:lpstr>
      <vt:lpstr>Microsoft Tai Le</vt:lpstr>
      <vt:lpstr>Wingdings</vt:lpstr>
      <vt:lpstr>1_Office Theme</vt:lpstr>
      <vt:lpstr>腓立比書 Philippians  你 們 要 靠 主 常 常 喜 樂 。 我 再 說 ， 你 們 要 喜 樂 。   Rejoice in the Lord always. I will say it again: Rejoice!  腓 立 比 書  Philippians 4:4     </vt:lpstr>
      <vt:lpstr>PowerPoint Presentation</vt:lpstr>
      <vt:lpstr>PowerPoint Presentation</vt:lpstr>
      <vt:lpstr>腓立比書 Philippians 1 </vt:lpstr>
      <vt:lpstr>PowerPoint Presentation</vt:lpstr>
      <vt:lpstr>PowerPoint Presentation</vt:lpstr>
      <vt:lpstr>PowerPoint Presentation</vt:lpstr>
      <vt:lpstr>腓立比書 Philippians 1 </vt:lpstr>
      <vt:lpstr>使 徒 行 傳  Acts 16</vt:lpstr>
      <vt:lpstr>使 徒 行 傳  Acts 16</vt:lpstr>
      <vt:lpstr>使 徒 行 傳  Acts 16</vt:lpstr>
      <vt:lpstr>PowerPoint Presentation</vt:lpstr>
      <vt:lpstr>PowerPoint Presentation</vt:lpstr>
      <vt:lpstr>PowerPoint Presentation</vt:lpstr>
      <vt:lpstr>腓立比書 Philippians 1 </vt:lpstr>
      <vt:lpstr>PowerPoint Presentation</vt:lpstr>
      <vt:lpstr>PowerPoint Presentation</vt:lpstr>
      <vt:lpstr>PowerPoint Presentation</vt:lpstr>
      <vt:lpstr>反思和應用 </vt:lpstr>
      <vt:lpstr>反思和應用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Barnabas Feng</dc:creator>
  <cp:lastModifiedBy>Paul Fang</cp:lastModifiedBy>
  <cp:revision>1100</cp:revision>
  <dcterms:created xsi:type="dcterms:W3CDTF">2018-02-16T18:09:56Z</dcterms:created>
  <dcterms:modified xsi:type="dcterms:W3CDTF">2023-02-20T10:33:06Z</dcterms:modified>
</cp:coreProperties>
</file>