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837" r:id="rId2"/>
    <p:sldId id="3838" r:id="rId3"/>
    <p:sldId id="2214" r:id="rId4"/>
    <p:sldId id="3707" r:id="rId5"/>
    <p:sldId id="3839" r:id="rId6"/>
    <p:sldId id="3840" r:id="rId7"/>
    <p:sldId id="3841" r:id="rId8"/>
    <p:sldId id="3842" r:id="rId9"/>
    <p:sldId id="3827" r:id="rId10"/>
    <p:sldId id="3828" r:id="rId11"/>
    <p:sldId id="3843" r:id="rId12"/>
    <p:sldId id="3829" r:id="rId13"/>
    <p:sldId id="3830" r:id="rId14"/>
    <p:sldId id="3844" r:id="rId15"/>
    <p:sldId id="3845" r:id="rId16"/>
    <p:sldId id="3847" r:id="rId17"/>
    <p:sldId id="3805" r:id="rId18"/>
    <p:sldId id="3806" r:id="rId19"/>
    <p:sldId id="3848" r:id="rId20"/>
    <p:sldId id="2217" r:id="rId21"/>
    <p:sldId id="2216" r:id="rId22"/>
    <p:sldId id="2218" r:id="rId23"/>
    <p:sldId id="2219" r:id="rId24"/>
    <p:sldId id="3374" r:id="rId2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054" autoAdjust="0"/>
    <p:restoredTop sz="94660"/>
  </p:normalViewPr>
  <p:slideViewPr>
    <p:cSldViewPr snapToGrid="0">
      <p:cViewPr>
        <p:scale>
          <a:sx n="90" d="100"/>
          <a:sy n="90" d="100"/>
        </p:scale>
        <p:origin x="-139" y="-60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2024/2/18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000" b="1" u="sng" spc="100" dirty="0" smtClean="0">
                <a:solidFill>
                  <a:schemeClr val="bg1"/>
                </a:solidFill>
                <a:ea typeface="微软雅黑" panose="020B0503020204020204" pitchFamily="34" charset="-122"/>
              </a:rPr>
              <a:t>教会</a:t>
            </a:r>
            <a:r>
              <a:rPr lang="zh-CN" altLang="en-US" sz="3000" b="1" u="sng" spc="100" dirty="0">
                <a:solidFill>
                  <a:schemeClr val="bg1"/>
                </a:solidFill>
                <a:ea typeface="微软雅黑" panose="020B0503020204020204" pitchFamily="34" charset="-122"/>
              </a:rPr>
              <a:t>的权力（权能）</a:t>
            </a:r>
          </a:p>
          <a:p>
            <a:pPr algn="l">
              <a:lnSpc>
                <a:spcPct val="112000"/>
              </a:lnSpc>
            </a:pPr>
            <a:r>
              <a:rPr lang="zh-CN" altLang="en-US" sz="3000" b="1" spc="100" dirty="0" smtClean="0">
                <a:solidFill>
                  <a:schemeClr val="bg1"/>
                </a:solidFill>
                <a:ea typeface="微软雅黑" panose="020B0503020204020204" pitchFamily="34" charset="-122"/>
              </a:rPr>
              <a:t>        教会</a:t>
            </a:r>
            <a:r>
              <a:rPr lang="zh-CN" altLang="en-US" sz="3000" b="1" spc="100" dirty="0">
                <a:solidFill>
                  <a:schemeClr val="bg1"/>
                </a:solidFill>
                <a:ea typeface="微软雅黑" panose="020B0503020204020204" pitchFamily="34" charset="-122"/>
              </a:rPr>
              <a:t>的权力：由神所赐，以进行属灵争战，传扬福音，和执行教会纪律</a:t>
            </a:r>
            <a:r>
              <a:rPr lang="zh-CN" altLang="en-US" sz="3000" b="1" spc="100" dirty="0" smtClean="0">
                <a:solidFill>
                  <a:schemeClr val="bg1"/>
                </a:solidFill>
                <a:ea typeface="微软雅黑" panose="020B0503020204020204" pitchFamily="34" charset="-122"/>
              </a:rPr>
              <a:t>。</a:t>
            </a:r>
            <a:endParaRPr lang="en-US" altLang="zh-CN" sz="3000" b="1" spc="100" dirty="0" smtClean="0">
              <a:solidFill>
                <a:schemeClr val="bg1"/>
              </a:solidFill>
              <a:ea typeface="微软雅黑" panose="020B0503020204020204" pitchFamily="34" charset="-122"/>
            </a:endParaRPr>
          </a:p>
          <a:p>
            <a:pPr algn="l">
              <a:lnSpc>
                <a:spcPct val="112000"/>
              </a:lnSpc>
            </a:pPr>
            <a:endParaRPr lang="zh-CN" altLang="en-US" sz="3000" b="1" spc="100" dirty="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000" b="1" u="sng" spc="100" dirty="0">
                <a:solidFill>
                  <a:schemeClr val="bg1"/>
                </a:solidFill>
                <a:ea typeface="微软雅黑" panose="020B0503020204020204" pitchFamily="34" charset="-122"/>
              </a:rPr>
              <a:t>	属灵争战的权能</a:t>
            </a:r>
          </a:p>
          <a:p>
            <a:pPr marL="971550" lvl="1" indent="-514350" algn="l">
              <a:lnSpc>
                <a:spcPct val="112000"/>
              </a:lnSpc>
              <a:buAutoNum type="arabicParenR"/>
            </a:pPr>
            <a:r>
              <a:rPr lang="zh-CN" altLang="en-US" sz="2800" b="1" spc="100" dirty="0">
                <a:solidFill>
                  <a:schemeClr val="bg1"/>
                </a:solidFill>
                <a:ea typeface="微软雅黑" panose="020B0503020204020204" pitchFamily="34" charset="-122"/>
              </a:rPr>
              <a:t>传扬</a:t>
            </a:r>
            <a:r>
              <a:rPr lang="zh-CN" altLang="en-US" sz="2800" b="1" spc="100" dirty="0" smtClean="0">
                <a:solidFill>
                  <a:schemeClr val="bg1"/>
                </a:solidFill>
                <a:ea typeface="微软雅黑" panose="020B0503020204020204" pitchFamily="34" charset="-122"/>
              </a:rPr>
              <a:t>福音</a:t>
            </a:r>
            <a:r>
              <a:rPr lang="zh-CN" altLang="en-US" sz="2800" b="1" spc="100" dirty="0">
                <a:solidFill>
                  <a:schemeClr val="bg1"/>
                </a:solidFill>
                <a:ea typeface="微软雅黑" panose="020B0503020204020204" pitchFamily="34" charset="-122"/>
              </a:rPr>
              <a:t>的</a:t>
            </a:r>
            <a:r>
              <a:rPr lang="zh-CN" altLang="en-US" sz="2800" b="1" spc="100" dirty="0" smtClean="0">
                <a:solidFill>
                  <a:schemeClr val="bg1"/>
                </a:solidFill>
                <a:ea typeface="微软雅黑" panose="020B0503020204020204" pitchFamily="34" charset="-122"/>
              </a:rPr>
              <a:t>能力</a:t>
            </a:r>
            <a:endParaRPr lang="en-US" altLang="zh-CN" sz="2800" b="1" spc="100" dirty="0" smtClean="0">
              <a:solidFill>
                <a:schemeClr val="bg1"/>
              </a:solidFill>
              <a:ea typeface="微软雅黑" panose="020B0503020204020204" pitchFamily="34" charset="-122"/>
            </a:endParaRPr>
          </a:p>
          <a:p>
            <a:pPr marL="971550" lvl="1" indent="-514350" algn="l">
              <a:lnSpc>
                <a:spcPct val="112000"/>
              </a:lnSpc>
              <a:buAutoNum type="arabicParenR"/>
            </a:pPr>
            <a:r>
              <a:rPr lang="zh-CN" altLang="en-US" sz="2800" b="1" spc="100" dirty="0" smtClean="0">
                <a:solidFill>
                  <a:schemeClr val="bg1"/>
                </a:solidFill>
                <a:ea typeface="微软雅黑" panose="020B0503020204020204" pitchFamily="34" charset="-122"/>
              </a:rPr>
              <a:t>抵挡异端</a:t>
            </a:r>
            <a:r>
              <a:rPr lang="zh-CN" altLang="en-US" sz="2800" b="1" spc="100" dirty="0">
                <a:solidFill>
                  <a:schemeClr val="bg1"/>
                </a:solidFill>
                <a:ea typeface="微软雅黑" panose="020B0503020204020204" pitchFamily="34" charset="-122"/>
              </a:rPr>
              <a:t>的</a:t>
            </a:r>
            <a:r>
              <a:rPr lang="zh-CN" altLang="en-US" sz="2800" b="1" spc="100" dirty="0" smtClean="0">
                <a:solidFill>
                  <a:schemeClr val="bg1"/>
                </a:solidFill>
                <a:ea typeface="微软雅黑" panose="020B0503020204020204" pitchFamily="34" charset="-122"/>
              </a:rPr>
              <a:t>能力</a:t>
            </a:r>
            <a:endParaRPr lang="en-US" altLang="zh-CN" sz="2800" b="1" spc="100" dirty="0" smtClean="0">
              <a:solidFill>
                <a:schemeClr val="bg1"/>
              </a:solidFill>
              <a:ea typeface="微软雅黑" panose="020B0503020204020204" pitchFamily="34" charset="-122"/>
            </a:endParaRPr>
          </a:p>
          <a:p>
            <a:pPr marL="971550" lvl="1" indent="-514350" algn="l">
              <a:lnSpc>
                <a:spcPct val="112000"/>
              </a:lnSpc>
              <a:buAutoNum type="arabicParenR"/>
            </a:pPr>
            <a:endParaRPr lang="en-US" altLang="zh-CN" sz="800" b="1" spc="100" dirty="0" smtClean="0">
              <a:solidFill>
                <a:schemeClr val="bg1"/>
              </a:solidFill>
              <a:ea typeface="微软雅黑" panose="020B0503020204020204" pitchFamily="34" charset="-122"/>
            </a:endParaRPr>
          </a:p>
          <a:p>
            <a:pPr marL="971550" lvl="1" indent="-514350" algn="l">
              <a:lnSpc>
                <a:spcPct val="112000"/>
              </a:lnSpc>
              <a:buAutoNum type="arabicParenR"/>
            </a:pPr>
            <a:endParaRPr lang="zh-CN" altLang="en-US" sz="800" b="1" spc="100" dirty="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000" b="1" u="sng" spc="100" dirty="0">
                <a:solidFill>
                  <a:schemeClr val="bg1"/>
                </a:solidFill>
                <a:ea typeface="微软雅黑" panose="020B0503020204020204" pitchFamily="34" charset="-122"/>
              </a:rPr>
              <a:t>	天国的钥匙</a:t>
            </a:r>
          </a:p>
          <a:p>
            <a:pPr lvl="1" algn="l">
              <a:lnSpc>
                <a:spcPct val="112000"/>
              </a:lnSpc>
            </a:pPr>
            <a:r>
              <a:rPr lang="en-US" altLang="zh-CN" sz="2800" b="1" spc="100" dirty="0">
                <a:solidFill>
                  <a:schemeClr val="bg1"/>
                </a:solidFill>
                <a:ea typeface="微软雅黑" panose="020B0503020204020204" pitchFamily="34" charset="-122"/>
              </a:rPr>
              <a:t>1)	</a:t>
            </a:r>
            <a:r>
              <a:rPr lang="zh-CN" altLang="en-US" sz="2800" b="1" spc="100" dirty="0">
                <a:solidFill>
                  <a:schemeClr val="bg1"/>
                </a:solidFill>
                <a:ea typeface="微软雅黑" panose="020B0503020204020204" pitchFamily="34" charset="-122"/>
              </a:rPr>
              <a:t>开启天国之门的</a:t>
            </a:r>
            <a:r>
              <a:rPr lang="zh-CN" altLang="en-US" sz="2800" b="1" spc="100" dirty="0" smtClean="0">
                <a:solidFill>
                  <a:schemeClr val="bg1"/>
                </a:solidFill>
                <a:ea typeface="微软雅黑" panose="020B0503020204020204" pitchFamily="34" charset="-122"/>
              </a:rPr>
              <a:t>权柄</a:t>
            </a:r>
            <a:endParaRPr lang="zh-CN" altLang="en-US" sz="2800" b="1" spc="100" dirty="0">
              <a:solidFill>
                <a:schemeClr val="bg1"/>
              </a:solidFill>
              <a:ea typeface="微软雅黑" panose="020B0503020204020204" pitchFamily="34" charset="-122"/>
            </a:endParaRPr>
          </a:p>
          <a:p>
            <a:pPr lvl="1" algn="l">
              <a:lnSpc>
                <a:spcPct val="112000"/>
              </a:lnSpc>
            </a:pPr>
            <a:r>
              <a:rPr lang="en-US" altLang="zh-CN" sz="2800" b="1" spc="100" dirty="0">
                <a:solidFill>
                  <a:schemeClr val="bg1"/>
                </a:solidFill>
                <a:ea typeface="微软雅黑" panose="020B0503020204020204" pitchFamily="34" charset="-122"/>
              </a:rPr>
              <a:t>2)	“</a:t>
            </a:r>
            <a:r>
              <a:rPr lang="zh-CN" altLang="en-US" sz="2800" b="1" spc="100" dirty="0">
                <a:solidFill>
                  <a:schemeClr val="bg1"/>
                </a:solidFill>
                <a:ea typeface="微软雅黑" panose="020B0503020204020204" pitchFamily="34" charset="-122"/>
              </a:rPr>
              <a:t>捆绑“ 的</a:t>
            </a:r>
            <a:r>
              <a:rPr lang="zh-CN" altLang="en-US" sz="2800" b="1" spc="100" dirty="0" smtClean="0">
                <a:solidFill>
                  <a:schemeClr val="bg1"/>
                </a:solidFill>
                <a:ea typeface="微软雅黑" panose="020B0503020204020204" pitchFamily="34" charset="-122"/>
              </a:rPr>
              <a:t>权柄</a:t>
            </a:r>
            <a:endParaRPr lang="zh-CN" altLang="en-US" sz="28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461579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以赛亚书 </a:t>
            </a:r>
            <a:r>
              <a:rPr lang="en-US" altLang="zh-CN" sz="3000" b="1" u="sng" dirty="0">
                <a:solidFill>
                  <a:schemeClr val="bg1"/>
                </a:solidFill>
                <a:ea typeface="微软雅黑" panose="020B0503020204020204" pitchFamily="34" charset="-122"/>
              </a:rPr>
              <a:t>Isaiah 29:11-13】</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所有的默示，你们看如封住的书卷，人将这书卷交给识字的，说：“请念吧！”他说：“我不能念，因为是封住了。” </a:t>
            </a:r>
            <a:r>
              <a:rPr lang="en-US" altLang="zh-CN" sz="3000" b="1" dirty="0" smtClean="0">
                <a:solidFill>
                  <a:schemeClr val="bg1"/>
                </a:solidFill>
                <a:ea typeface="微软雅黑" panose="020B0503020204020204" pitchFamily="34" charset="-122"/>
              </a:rPr>
              <a:t>The </a:t>
            </a:r>
            <a:r>
              <a:rPr lang="en-US" altLang="zh-CN" sz="3000" b="1" dirty="0">
                <a:solidFill>
                  <a:schemeClr val="bg1"/>
                </a:solidFill>
                <a:ea typeface="微软雅黑" panose="020B0503020204020204" pitchFamily="34" charset="-122"/>
              </a:rPr>
              <a:t>whole vision has become to you like the words of a book that is sealed, which men deliver to one who is literate, saying, “Read this, please</a:t>
            </a:r>
            <a:r>
              <a:rPr lang="en-US" altLang="zh-CN" sz="3000" b="1" dirty="0" smtClean="0">
                <a:solidFill>
                  <a:schemeClr val="bg1"/>
                </a:solidFill>
                <a:ea typeface="微软雅黑" panose="020B0503020204020204" pitchFamily="34" charset="-122"/>
              </a:rPr>
              <a:t>.” And </a:t>
            </a:r>
            <a:r>
              <a:rPr lang="en-US" altLang="zh-CN" sz="3000" b="1" dirty="0">
                <a:solidFill>
                  <a:schemeClr val="bg1"/>
                </a:solidFill>
                <a:ea typeface="微软雅黑" panose="020B0503020204020204" pitchFamily="34" charset="-122"/>
              </a:rPr>
              <a:t>he says, “I cannot, for it is sealed.”</a:t>
            </a:r>
          </a:p>
          <a:p>
            <a:pPr algn="l">
              <a:lnSpc>
                <a:spcPct val="112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又将这书卷交给不识字的人，说：“请念吧！”他说：“我不识字。” </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Then </a:t>
            </a:r>
            <a:r>
              <a:rPr lang="en-US" altLang="zh-CN" sz="3000" b="1" dirty="0">
                <a:solidFill>
                  <a:schemeClr val="bg1"/>
                </a:solidFill>
                <a:ea typeface="微软雅黑" panose="020B0503020204020204" pitchFamily="34" charset="-122"/>
              </a:rPr>
              <a:t>the book is delivered to one who is illiterate, saying, “Read this, please</a:t>
            </a:r>
            <a:r>
              <a:rPr lang="en-US" altLang="zh-CN" sz="3000" b="1" dirty="0" smtClean="0">
                <a:solidFill>
                  <a:schemeClr val="bg1"/>
                </a:solidFill>
                <a:ea typeface="微软雅黑" panose="020B0503020204020204" pitchFamily="34" charset="-122"/>
              </a:rPr>
              <a:t>.” And </a:t>
            </a:r>
            <a:r>
              <a:rPr lang="en-US" altLang="zh-CN" sz="3000" b="1" dirty="0">
                <a:solidFill>
                  <a:schemeClr val="bg1"/>
                </a:solidFill>
                <a:ea typeface="微软雅黑" panose="020B0503020204020204" pitchFamily="34" charset="-122"/>
              </a:rPr>
              <a:t>he says, “I am not literate</a:t>
            </a:r>
            <a:r>
              <a:rPr lang="en-US" altLang="zh-CN" sz="3000" b="1" dirty="0" smtClean="0">
                <a:solidFill>
                  <a:schemeClr val="bg1"/>
                </a:solidFill>
                <a:ea typeface="微软雅黑" panose="020B0503020204020204" pitchFamily="34" charset="-122"/>
              </a:rPr>
              <a:t>.”</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512536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以赛亚书 </a:t>
            </a:r>
            <a:r>
              <a:rPr lang="en-US" altLang="zh-CN" sz="3000" b="1" u="sng" dirty="0">
                <a:solidFill>
                  <a:schemeClr val="bg1"/>
                </a:solidFill>
                <a:ea typeface="微软雅黑" panose="020B0503020204020204" pitchFamily="34" charset="-122"/>
              </a:rPr>
              <a:t>Isaiah 29:11-13】</a:t>
            </a:r>
          </a:p>
          <a:p>
            <a:pPr algn="l">
              <a:lnSpc>
                <a:spcPct val="112000"/>
              </a:lnSpc>
            </a:pPr>
            <a:r>
              <a:rPr lang="en-US" altLang="zh-CN" sz="3000" b="1" dirty="0" smtClean="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主说：“因为这百姓亲近我，用嘴唇尊敬我，心却远离我；他们敬畏我，不过是领受人的吩咐。</a:t>
            </a:r>
          </a:p>
          <a:p>
            <a:pPr algn="l">
              <a:lnSpc>
                <a:spcPct val="112000"/>
              </a:lnSpc>
            </a:pPr>
            <a:r>
              <a:rPr lang="en-US" altLang="zh-CN" sz="3000" b="1" dirty="0">
                <a:solidFill>
                  <a:schemeClr val="bg1"/>
                </a:solidFill>
                <a:ea typeface="微软雅黑" panose="020B0503020204020204" pitchFamily="34" charset="-122"/>
              </a:rPr>
              <a:t>Therefore the Lord said</a:t>
            </a:r>
            <a:r>
              <a:rPr lang="en-US" altLang="zh-CN" sz="3000" b="1" dirty="0" smtClean="0">
                <a:solidFill>
                  <a:schemeClr val="bg1"/>
                </a:solidFill>
                <a:ea typeface="微软雅黑" panose="020B0503020204020204" pitchFamily="34" charset="-122"/>
              </a:rPr>
              <a:t>: “</a:t>
            </a:r>
            <a:r>
              <a:rPr lang="en-US" altLang="zh-CN" sz="3000" b="1" dirty="0">
                <a:solidFill>
                  <a:schemeClr val="bg1"/>
                </a:solidFill>
                <a:ea typeface="微软雅黑" panose="020B0503020204020204" pitchFamily="34" charset="-122"/>
              </a:rPr>
              <a:t>Inasmuch as these people draw near with their mouths And honor Me with their lips, But have removed their hearts far from Me, And their fear toward Me is taught by the commandment of men,</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707287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马太福音 </a:t>
            </a:r>
            <a:r>
              <a:rPr lang="en-US" altLang="zh-CN" sz="3000" b="1" u="sng" dirty="0">
                <a:solidFill>
                  <a:schemeClr val="bg1"/>
                </a:solidFill>
                <a:ea typeface="微软雅黑" panose="020B0503020204020204" pitchFamily="34" charset="-122"/>
              </a:rPr>
              <a:t>Matthew 5</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8</a:t>
            </a:r>
            <a:r>
              <a:rPr lang="en-US" altLang="zh-CN" sz="3000" b="1" u="sng" dirty="0" smtClean="0">
                <a:solidFill>
                  <a:schemeClr val="bg1"/>
                </a:solidFill>
                <a:ea typeface="微软雅黑" panose="020B0503020204020204" pitchFamily="34" charset="-122"/>
              </a:rPr>
              <a:t>】</a:t>
            </a:r>
          </a:p>
          <a:p>
            <a:pPr algn="l">
              <a:lnSpc>
                <a:spcPct val="112000"/>
              </a:lnSpc>
            </a:pPr>
            <a:r>
              <a:rPr lang="zh-CN" altLang="en-US" sz="3000" b="1" dirty="0" smtClean="0">
                <a:solidFill>
                  <a:srgbClr val="FFFF00"/>
                </a:solidFill>
                <a:ea typeface="微软雅黑" panose="020B0503020204020204" pitchFamily="34" charset="-122"/>
              </a:rPr>
              <a:t>清心</a:t>
            </a:r>
            <a:r>
              <a:rPr lang="zh-CN" altLang="en-US" sz="3000" b="1" dirty="0">
                <a:solidFill>
                  <a:srgbClr val="FFFF00"/>
                </a:solidFill>
                <a:ea typeface="微软雅黑" panose="020B0503020204020204" pitchFamily="34" charset="-122"/>
              </a:rPr>
              <a:t>的人有福了</a:t>
            </a:r>
            <a:r>
              <a:rPr lang="en-US" altLang="zh-CN" sz="3000" b="1" dirty="0">
                <a:solidFill>
                  <a:srgbClr val="FFFF00"/>
                </a:solidFill>
                <a:ea typeface="微软雅黑" panose="020B0503020204020204" pitchFamily="34" charset="-122"/>
              </a:rPr>
              <a:t>! </a:t>
            </a:r>
            <a:r>
              <a:rPr lang="zh-CN" altLang="en-US" sz="3000" b="1" dirty="0">
                <a:solidFill>
                  <a:srgbClr val="FFFF00"/>
                </a:solidFill>
                <a:ea typeface="微软雅黑" panose="020B0503020204020204" pitchFamily="34" charset="-122"/>
              </a:rPr>
              <a:t>因为他们必得见神</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Blessed </a:t>
            </a:r>
            <a:r>
              <a:rPr lang="en-US" altLang="zh-CN" sz="3000" b="1" dirty="0">
                <a:solidFill>
                  <a:schemeClr val="bg1"/>
                </a:solidFill>
                <a:ea typeface="微软雅黑" panose="020B0503020204020204" pitchFamily="34" charset="-122"/>
              </a:rPr>
              <a:t>are the pure in heart, for they will see God.</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512536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9:10-17】</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当下，在大马士革有一个门徒，名叫亚拿尼亚。主在异象中对他说：“亚拿尼亚。”他说：“主，我在这里。” </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Now </a:t>
            </a:r>
            <a:r>
              <a:rPr lang="en-US" altLang="zh-CN" sz="3000" b="1" dirty="0">
                <a:solidFill>
                  <a:schemeClr val="bg1"/>
                </a:solidFill>
                <a:ea typeface="微软雅黑" panose="020B0503020204020204" pitchFamily="34" charset="-122"/>
              </a:rPr>
              <a:t>there was a certain disciple at Damascus named Ananias; and to him the Lord said in a vision, “Ananias</a:t>
            </a:r>
            <a:r>
              <a:rPr lang="en-US" altLang="zh-CN" sz="3000" b="1" dirty="0" smtClean="0">
                <a:solidFill>
                  <a:schemeClr val="bg1"/>
                </a:solidFill>
                <a:ea typeface="微软雅黑" panose="020B0503020204020204" pitchFamily="34" charset="-122"/>
              </a:rPr>
              <a:t>.” And </a:t>
            </a:r>
            <a:r>
              <a:rPr lang="en-US" altLang="zh-CN" sz="3000" b="1" dirty="0">
                <a:solidFill>
                  <a:schemeClr val="bg1"/>
                </a:solidFill>
                <a:ea typeface="微软雅黑" panose="020B0503020204020204" pitchFamily="34" charset="-122"/>
              </a:rPr>
              <a:t>he said, “Here I am, Lord.”</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主对他说：“起来！往直街去，在犹大的家里，访问一个大数人，名叫扫罗，他正祷告</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So </a:t>
            </a:r>
            <a:r>
              <a:rPr lang="en-US" altLang="zh-CN" sz="3000" b="1" dirty="0">
                <a:solidFill>
                  <a:schemeClr val="bg1"/>
                </a:solidFill>
                <a:ea typeface="微软雅黑" panose="020B0503020204020204" pitchFamily="34" charset="-122"/>
              </a:rPr>
              <a:t>the Lord said to him, “Arise and go to the street called Straight, and inquire at the house of Judas for one called Saul of Tarsus, for behold, he is praying</a:t>
            </a:r>
            <a:r>
              <a:rPr lang="en-US" altLang="zh-CN" sz="3000" b="1" dirty="0" smtClean="0">
                <a:solidFill>
                  <a:schemeClr val="bg1"/>
                </a:solidFill>
                <a:ea typeface="微软雅黑" panose="020B0503020204020204" pitchFamily="34" charset="-122"/>
              </a:rPr>
              <a:t>.</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512536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9:10-17】</a:t>
            </a:r>
          </a:p>
          <a:p>
            <a:pPr algn="l">
              <a:lnSpc>
                <a:spcPct val="112000"/>
              </a:lnSpc>
            </a:pPr>
            <a:r>
              <a:rPr lang="en-US" altLang="zh-CN" sz="3000" b="1" dirty="0" smtClean="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又看见了一个人，名叫亚拿尼亚，进来按手在他身上，叫他能看见。” </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And </a:t>
            </a:r>
            <a:r>
              <a:rPr lang="en-US" altLang="zh-CN" sz="3000" b="1" dirty="0">
                <a:solidFill>
                  <a:schemeClr val="bg1"/>
                </a:solidFill>
                <a:ea typeface="微软雅黑" panose="020B0503020204020204" pitchFamily="34" charset="-122"/>
              </a:rPr>
              <a:t>in a vision he has seen a man named Ananias coming in and putting his hand on him, so that he might receive his sight.”</a:t>
            </a:r>
          </a:p>
          <a:p>
            <a:pPr algn="l">
              <a:lnSpc>
                <a:spcPct val="112000"/>
              </a:lnSpc>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亚拿尼亚回答说：“主啊，我听见许多人说，这人怎样在耶路撒冷多多苦害你的圣徒</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Then </a:t>
            </a:r>
            <a:r>
              <a:rPr lang="en-US" altLang="zh-CN" sz="3000" b="1" dirty="0">
                <a:solidFill>
                  <a:schemeClr val="bg1"/>
                </a:solidFill>
                <a:ea typeface="微软雅黑" panose="020B0503020204020204" pitchFamily="34" charset="-122"/>
              </a:rPr>
              <a:t>Ananias answered, “Lord, I have heard from many about this man, how much harm he has done to Your saints in Jerusalem</a:t>
            </a:r>
            <a:r>
              <a:rPr lang="en-US" altLang="zh-CN" sz="3000" b="1" dirty="0" smtClean="0">
                <a:solidFill>
                  <a:schemeClr val="bg1"/>
                </a:solidFill>
                <a:ea typeface="微软雅黑" panose="020B0503020204020204" pitchFamily="34" charset="-122"/>
              </a:rPr>
              <a:t>.</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602650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9:10-17】</a:t>
            </a:r>
          </a:p>
          <a:p>
            <a:pPr algn="l">
              <a:lnSpc>
                <a:spcPct val="112000"/>
              </a:lnSpc>
            </a:pPr>
            <a:r>
              <a:rPr lang="en-US" altLang="zh-CN" sz="3000" b="1" dirty="0" smtClean="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并且他在这里有从祭司长得来的权柄，捆绑一切求告你名的人。” </a:t>
            </a:r>
            <a:r>
              <a:rPr lang="en-US" altLang="zh-CN" sz="3000" b="1" dirty="0" smtClean="0">
                <a:solidFill>
                  <a:schemeClr val="bg1"/>
                </a:solidFill>
                <a:ea typeface="微软雅黑" panose="020B0503020204020204" pitchFamily="34" charset="-122"/>
              </a:rPr>
              <a:t>And </a:t>
            </a:r>
            <a:r>
              <a:rPr lang="en-US" altLang="zh-CN" sz="3000" b="1" dirty="0">
                <a:solidFill>
                  <a:schemeClr val="bg1"/>
                </a:solidFill>
                <a:ea typeface="微软雅黑" panose="020B0503020204020204" pitchFamily="34" charset="-122"/>
              </a:rPr>
              <a:t>here he has authority from the chief priests to bind all who call on Your name.”</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主对亚拿尼亚说：“你只管去。他是我所拣选的器皿，要在外邦人和君王并以色列人面前宣扬我的名</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But </a:t>
            </a:r>
            <a:r>
              <a:rPr lang="en-US" altLang="zh-CN" sz="3000" b="1" dirty="0">
                <a:solidFill>
                  <a:schemeClr val="bg1"/>
                </a:solidFill>
                <a:ea typeface="微软雅黑" panose="020B0503020204020204" pitchFamily="34" charset="-122"/>
              </a:rPr>
              <a:t>the Lord said to him, “Go, for he is a chosen vessel of Mine to bear My name before Gentiles, kings, and the children of Israel.</a:t>
            </a:r>
          </a:p>
          <a:p>
            <a:pPr algn="l">
              <a:lnSpc>
                <a:spcPct val="112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我也要指示他，为我的名必须受许多的苦难。” </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For </a:t>
            </a:r>
            <a:r>
              <a:rPr lang="en-US" altLang="zh-CN" sz="3000" b="1" dirty="0">
                <a:solidFill>
                  <a:schemeClr val="bg1"/>
                </a:solidFill>
                <a:ea typeface="微软雅黑" panose="020B0503020204020204" pitchFamily="34" charset="-122"/>
              </a:rPr>
              <a:t>I will show him how many things he must suffer for My name’s sake</a:t>
            </a:r>
            <a:r>
              <a:rPr lang="en-US" altLang="zh-CN" sz="3000" b="1" dirty="0" smtClean="0">
                <a:solidFill>
                  <a:schemeClr val="bg1"/>
                </a:solidFill>
                <a:ea typeface="微软雅黑" panose="020B0503020204020204" pitchFamily="34" charset="-122"/>
              </a:rPr>
              <a:t>.”</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602650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9:10-17】</a:t>
            </a:r>
          </a:p>
          <a:p>
            <a:pPr algn="l">
              <a:lnSpc>
                <a:spcPct val="112000"/>
              </a:lnSpc>
            </a:pPr>
            <a:r>
              <a:rPr lang="en-US" altLang="zh-CN" sz="3000" b="1" dirty="0" smtClean="0">
                <a:solidFill>
                  <a:srgbClr val="FFFF00"/>
                </a:solidFill>
                <a:ea typeface="微软雅黑" panose="020B0503020204020204" pitchFamily="34" charset="-122"/>
              </a:rPr>
              <a:t>17 </a:t>
            </a:r>
            <a:r>
              <a:rPr lang="zh-CN" altLang="en-US" sz="3000" b="1" dirty="0">
                <a:solidFill>
                  <a:srgbClr val="FFFF00"/>
                </a:solidFill>
                <a:ea typeface="微软雅黑" panose="020B0503020204020204" pitchFamily="34" charset="-122"/>
              </a:rPr>
              <a:t>亚拿尼亚就去了，进入那家，把手按在扫罗身上说：“兄弟扫罗，在你来的路上向你显现的主，就是耶稣，打发我来，叫你能看见，又被圣灵充满。” </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And </a:t>
            </a:r>
            <a:r>
              <a:rPr lang="en-US" altLang="zh-CN" sz="3000" b="1" dirty="0">
                <a:solidFill>
                  <a:schemeClr val="bg1"/>
                </a:solidFill>
                <a:ea typeface="微软雅黑" panose="020B0503020204020204" pitchFamily="34" charset="-122"/>
              </a:rPr>
              <a:t>Ananias went his way and entered the house; and laying his hands on him he said, “Brother Saul, the Lord Jesus, who appeared to you on the road as you came, has sent me that you may receive your sight and be filled with the Holy Spirit.”</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602650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马太福音 </a:t>
            </a:r>
            <a:r>
              <a:rPr lang="en-US" altLang="zh-CN" sz="3000" b="1" u="sng" dirty="0">
                <a:solidFill>
                  <a:schemeClr val="bg1"/>
                </a:solidFill>
                <a:ea typeface="微软雅黑" panose="020B0503020204020204" pitchFamily="34" charset="-122"/>
              </a:rPr>
              <a:t>Matthew 5:40-41】</a:t>
            </a:r>
          </a:p>
          <a:p>
            <a:pPr algn="l">
              <a:lnSpc>
                <a:spcPct val="112000"/>
              </a:lnSpc>
            </a:pPr>
            <a:r>
              <a:rPr lang="en-US" altLang="zh-CN" sz="3000" b="1" dirty="0">
                <a:solidFill>
                  <a:srgbClr val="FFFF00"/>
                </a:solidFill>
                <a:ea typeface="微软雅黑" panose="020B0503020204020204" pitchFamily="34" charset="-122"/>
              </a:rPr>
              <a:t>40 </a:t>
            </a:r>
            <a:r>
              <a:rPr lang="zh-CN" altLang="en-US" sz="3000" b="1" dirty="0">
                <a:solidFill>
                  <a:srgbClr val="FFFF00"/>
                </a:solidFill>
                <a:ea typeface="微软雅黑" panose="020B0503020204020204" pitchFamily="34" charset="-122"/>
              </a:rPr>
              <a:t>有人想要告你，要拿你的里衣，连外衣也由他拿去</a:t>
            </a:r>
            <a:r>
              <a:rPr lang="zh-CN" altLang="en-US" sz="3000" b="1" dirty="0" smtClean="0">
                <a:solidFill>
                  <a:srgbClr val="FFFF00"/>
                </a:solidFill>
                <a:ea typeface="微软雅黑" panose="020B0503020204020204" pitchFamily="34" charset="-122"/>
              </a:rPr>
              <a:t>；</a:t>
            </a:r>
            <a:endParaRPr lang="zh-CN" altLang="en-US"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If anyone wants to sue you and take away your tunic, let him have your cloak also.</a:t>
            </a:r>
          </a:p>
          <a:p>
            <a:pPr algn="l">
              <a:lnSpc>
                <a:spcPct val="112000"/>
              </a:lnSpc>
            </a:pPr>
            <a:r>
              <a:rPr lang="en-US" altLang="zh-CN" sz="3000" b="1" dirty="0">
                <a:solidFill>
                  <a:srgbClr val="FFFF00"/>
                </a:solidFill>
                <a:ea typeface="微软雅黑" panose="020B0503020204020204" pitchFamily="34" charset="-122"/>
              </a:rPr>
              <a:t>41 </a:t>
            </a:r>
            <a:r>
              <a:rPr lang="zh-CN" altLang="en-US" sz="3000" b="1" dirty="0">
                <a:solidFill>
                  <a:srgbClr val="FFFF00"/>
                </a:solidFill>
                <a:ea typeface="微软雅黑" panose="020B0503020204020204" pitchFamily="34" charset="-122"/>
              </a:rPr>
              <a:t>有人强逼你走一里路，你就同他走二里； </a:t>
            </a:r>
          </a:p>
          <a:p>
            <a:pPr algn="l">
              <a:lnSpc>
                <a:spcPct val="112000"/>
              </a:lnSpc>
            </a:pPr>
            <a:r>
              <a:rPr lang="en-US" altLang="zh-CN" sz="3000" b="1" dirty="0">
                <a:solidFill>
                  <a:schemeClr val="bg1"/>
                </a:solidFill>
                <a:ea typeface="微软雅黑" panose="020B0503020204020204" pitchFamily="34" charset="-122"/>
              </a:rPr>
              <a:t>And whoever compels you to go one mile, go with him two.</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743155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22:13-16】</a:t>
            </a:r>
          </a:p>
          <a:p>
            <a:pPr algn="l">
              <a:lnSpc>
                <a:spcPct val="112000"/>
              </a:lnSpc>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他来见我，站在旁边对我说：‘兄弟扫罗，你可以看见。’我当时往上一看，就看见了他</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came </a:t>
            </a:r>
            <a:r>
              <a:rPr lang="en-US" altLang="zh-CN" sz="3000" b="1" dirty="0">
                <a:solidFill>
                  <a:schemeClr val="bg1"/>
                </a:solidFill>
                <a:ea typeface="微软雅黑" panose="020B0503020204020204" pitchFamily="34" charset="-122"/>
              </a:rPr>
              <a:t>to me; and he stood and said to me, ‘Brother Saul, receive your sight.’ And at that same hour I looked up at him.</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他又说：‘我们祖宗的　神拣选了你，叫你明白祂的旨意，又得见那义者，听祂口中所出的声音</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Then </a:t>
            </a:r>
            <a:r>
              <a:rPr lang="en-US" altLang="zh-CN" sz="3000" b="1" dirty="0">
                <a:solidFill>
                  <a:schemeClr val="bg1"/>
                </a:solidFill>
                <a:ea typeface="微软雅黑" panose="020B0503020204020204" pitchFamily="34" charset="-122"/>
              </a:rPr>
              <a:t>he said, ‘The God of our fathers has chosen you that you should know His will, and see the Just One, and hear the voice of His mouth</a:t>
            </a:r>
            <a:r>
              <a:rPr lang="en-US" altLang="zh-CN" sz="3000" b="1" dirty="0" smtClean="0">
                <a:solidFill>
                  <a:schemeClr val="bg1"/>
                </a:solidFill>
                <a:ea typeface="微软雅黑" panose="020B0503020204020204" pitchFamily="34" charset="-122"/>
              </a:rPr>
              <a:t>.</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743155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22:13-16】</a:t>
            </a:r>
          </a:p>
          <a:p>
            <a:pPr algn="l">
              <a:lnSpc>
                <a:spcPct val="112000"/>
              </a:lnSpc>
            </a:pPr>
            <a:r>
              <a:rPr lang="en-US" altLang="zh-CN" sz="3000" b="1" dirty="0" smtClean="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因为你要将所看见的、所听见的对着万人为祂作见证</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For </a:t>
            </a:r>
            <a:r>
              <a:rPr lang="en-US" altLang="zh-CN" sz="3000" b="1" dirty="0">
                <a:solidFill>
                  <a:schemeClr val="bg1"/>
                </a:solidFill>
                <a:ea typeface="微软雅黑" panose="020B0503020204020204" pitchFamily="34" charset="-122"/>
              </a:rPr>
              <a:t>you will be His witness to all men of what you have seen and heard.</a:t>
            </a:r>
          </a:p>
          <a:p>
            <a:pPr algn="l">
              <a:lnSpc>
                <a:spcPct val="112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现在你为什么耽延呢？起来！求告祂的名受洗，洗去你的罪。’”</a:t>
            </a:r>
          </a:p>
          <a:p>
            <a:pPr algn="l">
              <a:lnSpc>
                <a:spcPct val="112000"/>
              </a:lnSpc>
            </a:pPr>
            <a:r>
              <a:rPr lang="en-US" altLang="zh-CN" sz="3000" b="1" dirty="0">
                <a:solidFill>
                  <a:schemeClr val="bg1"/>
                </a:solidFill>
                <a:ea typeface="微软雅黑" panose="020B0503020204020204" pitchFamily="34" charset="-122"/>
              </a:rPr>
              <a:t>And now why are you waiting? Arise and be baptized, and wash away your sins, calling on the name of the Lord.’</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06333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000" b="1" u="sng" spc="100" dirty="0">
                <a:solidFill>
                  <a:schemeClr val="bg1"/>
                </a:solidFill>
                <a:ea typeface="微软雅黑" panose="020B0503020204020204" pitchFamily="34" charset="-122"/>
              </a:rPr>
              <a:t>教会与地上的</a:t>
            </a:r>
            <a:r>
              <a:rPr lang="zh-CN" altLang="en-US" sz="3000" b="1" u="sng" spc="100" dirty="0" smtClean="0">
                <a:solidFill>
                  <a:schemeClr val="bg1"/>
                </a:solidFill>
                <a:ea typeface="微软雅黑" panose="020B0503020204020204" pitchFamily="34" charset="-122"/>
              </a:rPr>
              <a:t>政府</a:t>
            </a:r>
            <a:endParaRPr lang="en-US" altLang="zh-CN" sz="3000" b="1" u="sng" spc="100" dirty="0" smtClean="0">
              <a:solidFill>
                <a:schemeClr val="bg1"/>
              </a:solidFill>
              <a:ea typeface="微软雅黑" panose="020B0503020204020204" pitchFamily="34" charset="-122"/>
            </a:endParaRPr>
          </a:p>
          <a:p>
            <a:pPr algn="l">
              <a:lnSpc>
                <a:spcPct val="112000"/>
              </a:lnSpc>
            </a:pPr>
            <a:endParaRPr lang="zh-CN" altLang="en-US" sz="3000" b="1" u="sng" spc="100" dirty="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教会</a:t>
            </a:r>
            <a:r>
              <a:rPr lang="zh-CN" altLang="en-US" sz="3000" b="1" spc="100" dirty="0">
                <a:solidFill>
                  <a:schemeClr val="bg1"/>
                </a:solidFill>
                <a:ea typeface="微软雅黑" panose="020B0503020204020204" pitchFamily="34" charset="-122"/>
              </a:rPr>
              <a:t>没有使用地上力量（武器，军队）的</a:t>
            </a:r>
            <a:r>
              <a:rPr lang="zh-CN" altLang="en-US" sz="3000" b="1" spc="100" dirty="0" smtClean="0">
                <a:solidFill>
                  <a:schemeClr val="bg1"/>
                </a:solidFill>
                <a:ea typeface="微软雅黑" panose="020B0503020204020204" pitchFamily="34" charset="-122"/>
              </a:rPr>
              <a:t>权柄</a:t>
            </a:r>
            <a:endParaRPr lang="en-US" altLang="zh-CN" sz="3000" b="1" spc="100" dirty="0" smtClean="0">
              <a:solidFill>
                <a:schemeClr val="bg1"/>
              </a:solidFill>
              <a:ea typeface="微软雅黑" panose="020B0503020204020204" pitchFamily="34" charset="-122"/>
            </a:endParaRPr>
          </a:p>
          <a:p>
            <a:pPr marL="514350" indent="-514350" algn="l">
              <a:lnSpc>
                <a:spcPct val="112000"/>
              </a:lnSpc>
              <a:buFont typeface="Arial" panose="020B0604020202020204" pitchFamily="34" charset="0"/>
              <a:buChar char="•"/>
            </a:pPr>
            <a:endParaRPr lang="zh-CN" altLang="en-US" sz="3000" b="1" spc="100" dirty="0">
              <a:solidFill>
                <a:schemeClr val="bg1"/>
              </a:solidFill>
              <a:ea typeface="微软雅黑" panose="020B0503020204020204" pitchFamily="34" charset="-122"/>
            </a:endParaRPr>
          </a:p>
          <a:p>
            <a:pPr marL="514350" indent="-514350" algn="l">
              <a:lnSpc>
                <a:spcPct val="112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政府</a:t>
            </a:r>
            <a:r>
              <a:rPr lang="zh-CN" altLang="en-US" sz="3000" b="1" spc="100" dirty="0">
                <a:solidFill>
                  <a:schemeClr val="bg1"/>
                </a:solidFill>
                <a:ea typeface="微软雅黑" panose="020B0503020204020204" pitchFamily="34" charset="-122"/>
              </a:rPr>
              <a:t>有“拿起剑来“ 的</a:t>
            </a:r>
            <a:r>
              <a:rPr lang="zh-CN" altLang="en-US" sz="3000" b="1" spc="100" dirty="0" smtClean="0">
                <a:solidFill>
                  <a:schemeClr val="bg1"/>
                </a:solidFill>
                <a:ea typeface="微软雅黑" panose="020B0503020204020204" pitchFamily="34" charset="-122"/>
              </a:rPr>
              <a:t>权利</a:t>
            </a:r>
            <a:endParaRPr lang="en-US" altLang="zh-CN" sz="3000" b="1" spc="100" dirty="0" smtClean="0">
              <a:solidFill>
                <a:schemeClr val="bg1"/>
              </a:solidFill>
              <a:ea typeface="微软雅黑" panose="020B0503020204020204" pitchFamily="34" charset="-122"/>
            </a:endParaRPr>
          </a:p>
          <a:p>
            <a:pPr marL="514350" indent="-514350" algn="l">
              <a:lnSpc>
                <a:spcPct val="112000"/>
              </a:lnSpc>
              <a:buFont typeface="Arial" panose="020B0604020202020204" pitchFamily="34" charset="0"/>
              <a:buChar char="•"/>
            </a:pPr>
            <a:endParaRPr lang="zh-CN" altLang="en-US" sz="3000" b="1" spc="100" dirty="0">
              <a:solidFill>
                <a:schemeClr val="bg1"/>
              </a:solidFill>
              <a:ea typeface="微软雅黑" panose="020B0503020204020204" pitchFamily="34" charset="-122"/>
            </a:endParaRPr>
          </a:p>
          <a:p>
            <a:pPr marL="514350" indent="-514350" algn="l">
              <a:lnSpc>
                <a:spcPct val="112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教会</a:t>
            </a:r>
            <a:r>
              <a:rPr lang="zh-CN" altLang="en-US" sz="3000" b="1" spc="100" dirty="0">
                <a:solidFill>
                  <a:schemeClr val="bg1"/>
                </a:solidFill>
                <a:ea typeface="微软雅黑" panose="020B0503020204020204" pitchFamily="34" charset="-122"/>
              </a:rPr>
              <a:t>没有（利用政府，或用武力）威逼人接受主耶稣的</a:t>
            </a:r>
            <a:r>
              <a:rPr lang="zh-CN" altLang="en-US" sz="3000" b="1" spc="100" dirty="0" smtClean="0">
                <a:solidFill>
                  <a:schemeClr val="bg1"/>
                </a:solidFill>
                <a:ea typeface="微软雅黑" panose="020B0503020204020204" pitchFamily="34" charset="-122"/>
              </a:rPr>
              <a:t>权利</a:t>
            </a:r>
            <a:endParaRPr lang="en-US" altLang="zh-CN" sz="3000" b="1" spc="100" dirty="0" smtClean="0">
              <a:solidFill>
                <a:schemeClr val="bg1"/>
              </a:solidFill>
              <a:ea typeface="微软雅黑" panose="020B0503020204020204" pitchFamily="34" charset="-122"/>
            </a:endParaRPr>
          </a:p>
          <a:p>
            <a:pPr marL="514350" indent="-514350" algn="l">
              <a:lnSpc>
                <a:spcPct val="112000"/>
              </a:lnSpc>
              <a:buFont typeface="Arial" panose="020B0604020202020204" pitchFamily="34" charset="0"/>
              <a:buChar char="•"/>
            </a:pPr>
            <a:endParaRPr lang="zh-CN" altLang="en-US" sz="3000" b="1" spc="100" dirty="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教会</a:t>
            </a:r>
            <a:r>
              <a:rPr lang="zh-CN" altLang="en-US" sz="3000" b="1" spc="100" dirty="0">
                <a:solidFill>
                  <a:schemeClr val="bg1"/>
                </a:solidFill>
                <a:ea typeface="微软雅黑" panose="020B0503020204020204" pitchFamily="34" charset="-122"/>
              </a:rPr>
              <a:t>和政府的权柄属于不同的</a:t>
            </a:r>
            <a:r>
              <a:rPr lang="zh-CN" altLang="en-US" sz="3000" b="1" spc="100" dirty="0" smtClean="0">
                <a:solidFill>
                  <a:schemeClr val="bg1"/>
                </a:solidFill>
                <a:ea typeface="微软雅黑" panose="020B0503020204020204" pitchFamily="34" charset="-122"/>
              </a:rPr>
              <a:t>范畴</a:t>
            </a:r>
            <a:endParaRPr lang="zh-CN" altLang="en-US" sz="30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564204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rgbClr val="FFFF00"/>
                </a:solidFill>
                <a:latin typeface="微软雅黑" panose="020B0503020204020204" pitchFamily="34" charset="-122"/>
                <a:ea typeface="微软雅黑" panose="020B0503020204020204" pitchFamily="34" charset="-122"/>
              </a:rPr>
              <a:t>信仰告白</a:t>
            </a:r>
            <a:endParaRPr lang="zh-CN" altLang="en-US" b="1" dirty="0">
              <a:solidFill>
                <a:srgbClr val="FFFF00"/>
              </a:solidFill>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rgbClr val="FFFF00"/>
                </a:solidFill>
                <a:ea typeface="微软雅黑" panose="020B0503020204020204" pitchFamily="34" charset="-122"/>
              </a:rPr>
              <a:t>使徒信经 </a:t>
            </a:r>
            <a:r>
              <a:rPr lang="en-US" altLang="zh-CN" sz="3600" b="1" u="sng" dirty="0" smtClean="0">
                <a:solidFill>
                  <a:schemeClr val="bg1"/>
                </a:solidFill>
                <a:ea typeface="微软雅黑" panose="020B0503020204020204" pitchFamily="34" charset="-122"/>
              </a:rPr>
              <a:t>Apostles</a:t>
            </a:r>
            <a:r>
              <a:rPr lang="en-US" altLang="zh-CN" sz="3600" b="1" u="sng" dirty="0">
                <a:solidFill>
                  <a:schemeClr val="bg1"/>
                </a:solidFill>
                <a:ea typeface="微软雅黑" panose="020B0503020204020204" pitchFamily="34" charset="-122"/>
              </a:rPr>
              <a:t>'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50112116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solidFill>
                            <a:srgbClr val="FFFF00"/>
                          </a:solidFill>
                          <a:latin typeface="微软雅黑" panose="020B0503020204020204" pitchFamily="34" charset="-122"/>
                          <a:ea typeface="微软雅黑" panose="020B0503020204020204" pitchFamily="34" charset="-122"/>
                        </a:rPr>
                        <a:t>我信上帝，全能的父，创造天地的主。</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zh-CN" altLang="en-US" sz="8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我信我主耶稣基督，上帝的独生子；</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zh-CN" altLang="en-US" sz="8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因着圣灵感孕，从童贞女马利亚所生；</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zh-CN" altLang="en-US" sz="8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在本丢彼拉多手下受难，被钉在十字架上，受死，埋葬</a:t>
                      </a:r>
                      <a:r>
                        <a:rPr lang="zh-CN" altLang="en-US" sz="3200" dirty="0" smtClean="0">
                          <a:latin typeface="微软雅黑" panose="020B0503020204020204" pitchFamily="34" charset="-122"/>
                          <a:ea typeface="微软雅黑" panose="020B0503020204020204" pitchFamily="34" charset="-122"/>
                        </a:rPr>
                        <a:t>；</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rgbClr val="FFFF00"/>
                </a:solidFill>
                <a:ea typeface="微软雅黑" panose="020B0503020204020204" pitchFamily="34" charset="-122"/>
              </a:rPr>
              <a:t>使徒信经 </a:t>
            </a:r>
            <a:r>
              <a:rPr lang="en-US" altLang="zh-CN" sz="3600" b="1" u="sng" dirty="0" smtClean="0">
                <a:solidFill>
                  <a:schemeClr val="bg1"/>
                </a:solidFill>
                <a:ea typeface="微软雅黑" panose="020B0503020204020204" pitchFamily="34" charset="-122"/>
              </a:rPr>
              <a:t>Apostles</a:t>
            </a:r>
            <a:r>
              <a:rPr lang="en-US" altLang="zh-CN" sz="3600" b="1" u="sng" dirty="0">
                <a:solidFill>
                  <a:schemeClr val="bg1"/>
                </a:solidFill>
                <a:ea typeface="微软雅黑" panose="020B0503020204020204" pitchFamily="34" charset="-122"/>
              </a:rPr>
              <a:t>'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296662350"/>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solidFill>
                            <a:srgbClr val="FFFF00"/>
                          </a:solidFill>
                          <a:latin typeface="微软雅黑" panose="020B0503020204020204" pitchFamily="34" charset="-122"/>
                          <a:ea typeface="微软雅黑" panose="020B0503020204020204" pitchFamily="34" charset="-122"/>
                        </a:rPr>
                        <a:t>降在阴间；第三天从死里复活；</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zh-CN" altLang="en-US"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后升天，坐在全能父上帝的右边；</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zh-CN" altLang="en-US"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将来必从那里降临，审判活人，死人。</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zh-CN" altLang="en-US"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我信圣灵；</a:t>
                      </a:r>
                      <a:endParaRPr lang="zh-CN" altLang="en-US" sz="3200" dirty="0">
                        <a:solidFill>
                          <a:srgbClr val="FFFF00"/>
                        </a:solidFill>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rgbClr val="FFFF00"/>
                </a:solidFill>
                <a:ea typeface="微软雅黑" panose="020B0503020204020204" pitchFamily="34" charset="-122"/>
              </a:rPr>
              <a:t>使徒信经 </a:t>
            </a:r>
            <a:r>
              <a:rPr lang="en-US" altLang="zh-CN" sz="3600" b="1" u="sng" dirty="0" smtClean="0">
                <a:solidFill>
                  <a:schemeClr val="bg1"/>
                </a:solidFill>
                <a:ea typeface="微软雅黑" panose="020B0503020204020204" pitchFamily="34" charset="-122"/>
              </a:rPr>
              <a:t>Apostles</a:t>
            </a:r>
            <a:r>
              <a:rPr lang="en-US" altLang="zh-CN" sz="3600" b="1" u="sng" dirty="0">
                <a:solidFill>
                  <a:schemeClr val="bg1"/>
                </a:solidFill>
                <a:ea typeface="微软雅黑" panose="020B0503020204020204" pitchFamily="34" charset="-122"/>
              </a:rPr>
              <a:t>'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511749933"/>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solidFill>
                            <a:srgbClr val="FFFF00"/>
                          </a:solidFill>
                          <a:latin typeface="微软雅黑" panose="020B0503020204020204" pitchFamily="34" charset="-122"/>
                          <a:ea typeface="微软雅黑" panose="020B0503020204020204" pitchFamily="34" charset="-122"/>
                        </a:rPr>
                        <a:t>我信圣而公之教会；</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我信圣徒相通；</a:t>
                      </a:r>
                    </a:p>
                    <a:p>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我信罪得赦免，</a:t>
                      </a:r>
                    </a:p>
                    <a:p>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我信身体复活；</a:t>
                      </a:r>
                    </a:p>
                    <a:p>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我信永生。阿们！</a:t>
                      </a:r>
                      <a:endParaRPr lang="zh-CN" altLang="en-US" sz="3200" dirty="0">
                        <a:solidFill>
                          <a:srgbClr val="FFFF00"/>
                        </a:solidFill>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rgbClr val="FFFF00"/>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nvPr>
        </p:nvGraphicFramePr>
        <p:xfrm>
          <a:off x="0" y="613775"/>
          <a:ext cx="9144000" cy="6244225"/>
        </p:xfrm>
        <a:graphic>
          <a:graphicData uri="http://schemas.openxmlformats.org/drawingml/2006/table">
            <a:tbl>
              <a:tblPr firstRow="1" bandRow="1">
                <a:tableStyleId>{5C22544A-7EE6-4342-B048-85BDC9FD1C3A}</a:tableStyleId>
              </a:tblPr>
              <a:tblGrid>
                <a:gridCol w="4233797"/>
                <a:gridCol w="4910203"/>
              </a:tblGrid>
              <a:tr h="6244225">
                <a:tc>
                  <a:txBody>
                    <a:bodyPr/>
                    <a:lstStyle/>
                    <a:p>
                      <a:r>
                        <a:rPr lang="en-US" altLang="zh-CN" sz="3000" dirty="0" smtClean="0">
                          <a:solidFill>
                            <a:srgbClr val="FFFF00"/>
                          </a:solidFill>
                          <a:latin typeface="微软雅黑" panose="020B0503020204020204" pitchFamily="34" charset="-122"/>
                          <a:ea typeface="微软雅黑" panose="020B0503020204020204" pitchFamily="34" charset="-122"/>
                        </a:rPr>
                        <a:t>【</a:t>
                      </a:r>
                      <a:r>
                        <a:rPr lang="zh-CN" altLang="en-US" sz="3000" dirty="0" smtClean="0">
                          <a:solidFill>
                            <a:srgbClr val="FFFF00"/>
                          </a:solidFill>
                          <a:latin typeface="微软雅黑" panose="020B0503020204020204" pitchFamily="34" charset="-122"/>
                          <a:ea typeface="微软雅黑" panose="020B0503020204020204" pitchFamily="34" charset="-122"/>
                        </a:rPr>
                        <a:t>哥林多后书</a:t>
                      </a:r>
                      <a:r>
                        <a:rPr lang="en-US" altLang="zh-CN" sz="3000" dirty="0" smtClean="0">
                          <a:solidFill>
                            <a:srgbClr val="FFFF00"/>
                          </a:solidFill>
                          <a:latin typeface="微软雅黑" panose="020B0503020204020204" pitchFamily="34" charset="-122"/>
                          <a:ea typeface="微软雅黑" panose="020B0503020204020204" pitchFamily="34" charset="-122"/>
                        </a:rPr>
                        <a:t>13:14】</a:t>
                      </a:r>
                    </a:p>
                    <a:p>
                      <a:endParaRPr lang="en-US" altLang="zh-CN" sz="30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愿</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主耶稣基督的恩惠、</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　</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神的慈爱、</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圣灵的感动，</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常与你们众人同在！</a:t>
                      </a:r>
                      <a:endParaRPr lang="zh-CN" altLang="en-US" sz="3200" dirty="0">
                        <a:solidFill>
                          <a:srgbClr val="FFFF00"/>
                        </a:solidFill>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【2 Corinthians 13:14】</a:t>
                      </a:r>
                    </a:p>
                    <a:p>
                      <a:pPr marL="0" indent="0">
                        <a:buNone/>
                      </a:pPr>
                      <a:endParaRPr lang="en-US" altLang="zh-CN" sz="3200" dirty="0" smtClean="0"/>
                    </a:p>
                    <a:p>
                      <a:pPr marL="0" indent="0">
                        <a:buNone/>
                      </a:pPr>
                      <a:r>
                        <a:rPr lang="en-US" altLang="zh-CN" sz="3200" dirty="0" smtClean="0"/>
                        <a:t>The grace of the Lord Jesus Christ, </a:t>
                      </a:r>
                    </a:p>
                    <a:p>
                      <a:pPr marL="0" indent="0">
                        <a:buNone/>
                      </a:pPr>
                      <a:endParaRPr lang="en-US" altLang="zh-CN" sz="3200" dirty="0" smtClean="0"/>
                    </a:p>
                    <a:p>
                      <a:pPr marL="0" indent="0">
                        <a:buNone/>
                      </a:pPr>
                      <a:r>
                        <a:rPr lang="en-US" altLang="zh-CN" sz="3200" dirty="0" smtClean="0"/>
                        <a:t>and the love of God, </a:t>
                      </a:r>
                    </a:p>
                    <a:p>
                      <a:pPr marL="0" indent="0">
                        <a:buNone/>
                      </a:pPr>
                      <a:endParaRPr lang="en-US" altLang="zh-CN" sz="3200" dirty="0" smtClean="0"/>
                    </a:p>
                    <a:p>
                      <a:pPr marL="0" indent="0">
                        <a:buNone/>
                      </a:pPr>
                      <a:r>
                        <a:rPr lang="en-US" altLang="zh-CN" sz="3200" dirty="0" smtClean="0"/>
                        <a:t>and the communion of the Holy Spirit be with you all. </a:t>
                      </a:r>
                    </a:p>
                    <a:p>
                      <a:pPr marL="0" indent="0">
                        <a:buNone/>
                      </a:pPr>
                      <a:endParaRPr lang="en-US" altLang="zh-CN" sz="3200" dirty="0" smtClean="0"/>
                    </a:p>
                    <a:p>
                      <a:pPr marL="0" indent="0">
                        <a:buNone/>
                      </a:pPr>
                      <a:r>
                        <a:rPr lang="en-US" altLang="zh-CN" sz="3200" dirty="0" smtClean="0"/>
                        <a:t>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40229251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神合用的器皿</a:t>
            </a:r>
            <a:r>
              <a:rPr lang="en-US" altLang="zh-CN" sz="4600" b="1" dirty="0" smtClean="0">
                <a:solidFill>
                  <a:srgbClr val="FFFF00"/>
                </a:solidFill>
                <a:latin typeface="微软雅黑" panose="020B0503020204020204" pitchFamily="34" charset="-122"/>
                <a:ea typeface="微软雅黑" panose="020B0503020204020204" pitchFamily="34" charset="-122"/>
              </a:rPr>
              <a:t>—</a:t>
            </a:r>
            <a:r>
              <a:rPr lang="zh-CN" altLang="en-US" sz="4600" b="1" dirty="0" smtClean="0">
                <a:solidFill>
                  <a:srgbClr val="FFFF00"/>
                </a:solidFill>
                <a:latin typeface="微软雅黑" panose="020B0503020204020204" pitchFamily="34" charset="-122"/>
                <a:ea typeface="微软雅黑" panose="020B0503020204020204" pitchFamily="34" charset="-122"/>
              </a:rPr>
              <a:t>亚</a:t>
            </a:r>
            <a:r>
              <a:rPr lang="zh-CN" altLang="en-US" sz="4600" b="1" dirty="0">
                <a:solidFill>
                  <a:srgbClr val="FFFF00"/>
                </a:solidFill>
                <a:latin typeface="微软雅黑" panose="020B0503020204020204" pitchFamily="34" charset="-122"/>
                <a:ea typeface="微软雅黑" panose="020B0503020204020204" pitchFamily="34" charset="-122"/>
              </a:rPr>
              <a:t>拿尼亚</a:t>
            </a:r>
            <a:r>
              <a:rPr lang="en-US" altLang="zh-CN" sz="4600" b="1" dirty="0" smtClean="0">
                <a:solidFill>
                  <a:srgbClr val="FFFF00"/>
                </a:solidFill>
                <a:latin typeface="微软雅黑" panose="020B0503020204020204" pitchFamily="34" charset="-122"/>
                <a:ea typeface="微软雅黑" panose="020B0503020204020204" pitchFamily="34" charset="-122"/>
              </a:rPr>
              <a:t/>
            </a:r>
            <a:br>
              <a:rPr lang="en-US" altLang="zh-CN" sz="4600" b="1" dirty="0" smtClean="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A Useful Vessel for God—Ananias</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smtClean="0">
                <a:solidFill>
                  <a:schemeClr val="bg1"/>
                </a:solidFill>
              </a:rPr>
              <a:t>Boise Chinese Christian Church </a:t>
            </a:r>
          </a:p>
          <a:p>
            <a:r>
              <a:rPr lang="en-US" altLang="zh-CN" b="1" dirty="0" smtClean="0">
                <a:solidFill>
                  <a:schemeClr val="bg1"/>
                </a:solidFill>
              </a:rPr>
              <a:t>2/18/2024</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9:10-19】</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当下，在大马士革有一个门徒，名叫亚拿尼亚。主在异象中对他说：“亚拿尼亚。”他说：“主，我在这里。” </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Now </a:t>
            </a:r>
            <a:r>
              <a:rPr lang="en-US" altLang="zh-CN" sz="3000" b="1" dirty="0">
                <a:solidFill>
                  <a:schemeClr val="bg1"/>
                </a:solidFill>
                <a:ea typeface="微软雅黑" panose="020B0503020204020204" pitchFamily="34" charset="-122"/>
              </a:rPr>
              <a:t>there was a certain disciple at Damascus named Ananias; and to him the Lord said in a vision, “Ananias</a:t>
            </a:r>
            <a:r>
              <a:rPr lang="en-US" altLang="zh-CN" sz="3000" b="1" dirty="0" smtClean="0">
                <a:solidFill>
                  <a:schemeClr val="bg1"/>
                </a:solidFill>
                <a:ea typeface="微软雅黑" panose="020B0503020204020204" pitchFamily="34" charset="-122"/>
              </a:rPr>
              <a:t>.” And </a:t>
            </a:r>
            <a:r>
              <a:rPr lang="en-US" altLang="zh-CN" sz="3000" b="1" dirty="0">
                <a:solidFill>
                  <a:schemeClr val="bg1"/>
                </a:solidFill>
                <a:ea typeface="微软雅黑" panose="020B0503020204020204" pitchFamily="34" charset="-122"/>
              </a:rPr>
              <a:t>he said, “Here I am, Lord.”</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主对他说：“起来！往直街去，在犹大的家里，访问一个大数人，名叫扫罗，他正祷告</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So </a:t>
            </a:r>
            <a:r>
              <a:rPr lang="en-US" altLang="zh-CN" sz="3000" b="1" dirty="0">
                <a:solidFill>
                  <a:schemeClr val="bg1"/>
                </a:solidFill>
                <a:ea typeface="微软雅黑" panose="020B0503020204020204" pitchFamily="34" charset="-122"/>
              </a:rPr>
              <a:t>the Lord said to him, “Arise and go to the street called Straight, and inquire at the house of Judas for one called Saul of Tarsus, for behold, he is praying</a:t>
            </a:r>
            <a:r>
              <a:rPr lang="en-US" altLang="zh-CN" sz="3000" b="1" dirty="0" smtClean="0">
                <a:solidFill>
                  <a:schemeClr val="bg1"/>
                </a:solidFill>
                <a:ea typeface="微软雅黑" panose="020B0503020204020204" pitchFamily="34" charset="-122"/>
              </a:rPr>
              <a:t>.</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432332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9:10-19】</a:t>
            </a:r>
          </a:p>
          <a:p>
            <a:pPr algn="l">
              <a:lnSpc>
                <a:spcPct val="112000"/>
              </a:lnSpc>
            </a:pPr>
            <a:r>
              <a:rPr lang="en-US" altLang="zh-CN" sz="3000" b="1" dirty="0" smtClean="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又看见了一个人，名叫亚拿尼亚，进来按手在他身上，叫他能看见。” </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And </a:t>
            </a:r>
            <a:r>
              <a:rPr lang="en-US" altLang="zh-CN" sz="3000" b="1" dirty="0">
                <a:solidFill>
                  <a:schemeClr val="bg1"/>
                </a:solidFill>
                <a:ea typeface="微软雅黑" panose="020B0503020204020204" pitchFamily="34" charset="-122"/>
              </a:rPr>
              <a:t>in a vision he has seen a man named Ananias coming in and putting his hand on him, so that he might receive his sight.”</a:t>
            </a:r>
          </a:p>
          <a:p>
            <a:pPr algn="l">
              <a:lnSpc>
                <a:spcPct val="112000"/>
              </a:lnSpc>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亚拿尼亚回答说：“主啊，我听见许多人说，这人怎样在耶路撒冷多多苦害你的圣徒</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Then </a:t>
            </a:r>
            <a:r>
              <a:rPr lang="en-US" altLang="zh-CN" sz="3000" b="1" dirty="0">
                <a:solidFill>
                  <a:schemeClr val="bg1"/>
                </a:solidFill>
                <a:ea typeface="微软雅黑" panose="020B0503020204020204" pitchFamily="34" charset="-122"/>
              </a:rPr>
              <a:t>Ananias answered, “Lord, I have heard from many about this man, how much harm he has done to Your saints in Jerusalem</a:t>
            </a:r>
            <a:r>
              <a:rPr lang="en-US" altLang="zh-CN" sz="3000" b="1" dirty="0" smtClean="0">
                <a:solidFill>
                  <a:schemeClr val="bg1"/>
                </a:solidFill>
                <a:ea typeface="微软雅黑" panose="020B0503020204020204" pitchFamily="34" charset="-122"/>
              </a:rPr>
              <a:t>.</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635270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9:10-19】</a:t>
            </a:r>
          </a:p>
          <a:p>
            <a:pPr algn="l">
              <a:lnSpc>
                <a:spcPct val="112000"/>
              </a:lnSpc>
            </a:pPr>
            <a:r>
              <a:rPr lang="en-US" altLang="zh-CN" sz="3000" b="1" dirty="0" smtClean="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并且他在这里有从祭司长得来的权柄，捆绑一切求告你名的人。” </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And </a:t>
            </a:r>
            <a:r>
              <a:rPr lang="en-US" altLang="zh-CN" sz="3000" b="1" dirty="0">
                <a:solidFill>
                  <a:schemeClr val="bg1"/>
                </a:solidFill>
                <a:ea typeface="微软雅黑" panose="020B0503020204020204" pitchFamily="34" charset="-122"/>
              </a:rPr>
              <a:t>here he has authority from the chief priests to bind all who call on Your name.”</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主对亚拿尼亚说：“你只管去。他是我所拣选的器皿，要在外邦人和君王并以色列人面前宣扬我的名</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But </a:t>
            </a:r>
            <a:r>
              <a:rPr lang="en-US" altLang="zh-CN" sz="3000" b="1" dirty="0">
                <a:solidFill>
                  <a:schemeClr val="bg1"/>
                </a:solidFill>
                <a:ea typeface="微软雅黑" panose="020B0503020204020204" pitchFamily="34" charset="-122"/>
              </a:rPr>
              <a:t>the Lord said to him, “Go, for he is a chosen vessel of Mine to bear My name before Gentiles, kings, and the children of Israel</a:t>
            </a:r>
            <a:r>
              <a:rPr lang="en-US" altLang="zh-CN" sz="3000" b="1" dirty="0" smtClean="0">
                <a:solidFill>
                  <a:schemeClr val="bg1"/>
                </a:solidFill>
                <a:ea typeface="微软雅黑" panose="020B0503020204020204" pitchFamily="34" charset="-122"/>
              </a:rPr>
              <a:t>.</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635270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9:10-19】</a:t>
            </a:r>
          </a:p>
          <a:p>
            <a:pPr algn="l">
              <a:lnSpc>
                <a:spcPct val="112000"/>
              </a:lnSpc>
            </a:pPr>
            <a:r>
              <a:rPr lang="en-US" altLang="zh-CN" sz="3000" b="1" dirty="0" smtClean="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我也要指示他，为我的名必须受许多的苦难。” </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For </a:t>
            </a:r>
            <a:r>
              <a:rPr lang="en-US" altLang="zh-CN" sz="3000" b="1" dirty="0">
                <a:solidFill>
                  <a:schemeClr val="bg1"/>
                </a:solidFill>
                <a:ea typeface="微软雅黑" panose="020B0503020204020204" pitchFamily="34" charset="-122"/>
              </a:rPr>
              <a:t>I will show him how many things he must suffer for My name’s sake.”</a:t>
            </a:r>
          </a:p>
          <a:p>
            <a:pPr algn="l">
              <a:lnSpc>
                <a:spcPct val="112000"/>
              </a:lnSpc>
            </a:pPr>
            <a:r>
              <a:rPr lang="en-US" altLang="zh-CN" sz="3000" b="1" dirty="0">
                <a:solidFill>
                  <a:srgbClr val="FFFF00"/>
                </a:solidFill>
                <a:ea typeface="微软雅黑" panose="020B0503020204020204" pitchFamily="34" charset="-122"/>
              </a:rPr>
              <a:t>17 </a:t>
            </a:r>
            <a:r>
              <a:rPr lang="zh-CN" altLang="en-US" sz="3000" b="1" dirty="0">
                <a:solidFill>
                  <a:srgbClr val="FFFF00"/>
                </a:solidFill>
                <a:ea typeface="微软雅黑" panose="020B0503020204020204" pitchFamily="34" charset="-122"/>
              </a:rPr>
              <a:t>亚拿尼亚就去了，进入那家，把手按在扫罗身上说：“兄弟扫罗，在你来的路上向你显现的主，就是耶稣，打发我来，叫你能看见，又被圣灵充满。” </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And </a:t>
            </a:r>
            <a:r>
              <a:rPr lang="en-US" altLang="zh-CN" sz="3000" b="1" dirty="0">
                <a:solidFill>
                  <a:schemeClr val="bg1"/>
                </a:solidFill>
                <a:ea typeface="微软雅黑" panose="020B0503020204020204" pitchFamily="34" charset="-122"/>
              </a:rPr>
              <a:t>Ananias went his way and entered the house; and laying his hands on him he said, “Brother Saul, the Lord Jesus, who appeared to you on the road as you came, has sent me that you may receive your sight and be filled with the Holy Spirit</a:t>
            </a:r>
            <a:r>
              <a:rPr lang="en-US" altLang="zh-CN" sz="3000" b="1" dirty="0" smtClean="0">
                <a:solidFill>
                  <a:schemeClr val="bg1"/>
                </a:solidFill>
                <a:ea typeface="微软雅黑" panose="020B0503020204020204" pitchFamily="34" charset="-122"/>
              </a:rPr>
              <a:t>.”</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635270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9:10-19】</a:t>
            </a:r>
          </a:p>
          <a:p>
            <a:pPr algn="l">
              <a:lnSpc>
                <a:spcPct val="112000"/>
              </a:lnSpc>
            </a:pPr>
            <a:r>
              <a:rPr lang="en-US" altLang="zh-CN" sz="3000" b="1" dirty="0" smtClean="0">
                <a:solidFill>
                  <a:srgbClr val="FFFF00"/>
                </a:solidFill>
                <a:ea typeface="微软雅黑" panose="020B0503020204020204" pitchFamily="34" charset="-122"/>
              </a:rPr>
              <a:t>18 </a:t>
            </a:r>
            <a:r>
              <a:rPr lang="zh-CN" altLang="en-US" sz="3000" b="1" dirty="0">
                <a:solidFill>
                  <a:srgbClr val="FFFF00"/>
                </a:solidFill>
                <a:ea typeface="微软雅黑" panose="020B0503020204020204" pitchFamily="34" charset="-122"/>
              </a:rPr>
              <a:t>扫罗的眼睛上好像有鳞立刻掉下来，他就能看见，于是起来受了洗</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Immediately </a:t>
            </a:r>
            <a:r>
              <a:rPr lang="en-US" altLang="zh-CN" sz="3000" b="1" dirty="0">
                <a:solidFill>
                  <a:schemeClr val="bg1"/>
                </a:solidFill>
                <a:ea typeface="微软雅黑" panose="020B0503020204020204" pitchFamily="34" charset="-122"/>
              </a:rPr>
              <a:t>there fell from his eyes something like scales, and he received his sight at once; and he arose and was baptized.</a:t>
            </a:r>
          </a:p>
          <a:p>
            <a:pPr algn="l">
              <a:lnSpc>
                <a:spcPct val="112000"/>
              </a:lnSpc>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吃过饭就健壮了。扫罗和大马士革的门徒同住了些日子，</a:t>
            </a:r>
          </a:p>
          <a:p>
            <a:pPr algn="l">
              <a:lnSpc>
                <a:spcPct val="112000"/>
              </a:lnSpc>
            </a:pPr>
            <a:r>
              <a:rPr lang="en-US" altLang="zh-CN" sz="3000" b="1" dirty="0">
                <a:solidFill>
                  <a:schemeClr val="bg1"/>
                </a:solidFill>
                <a:ea typeface="微软雅黑" panose="020B0503020204020204" pitchFamily="34" charset="-122"/>
              </a:rPr>
              <a:t>So when he had received food, he was strengthened. Then Saul spent some days with the disciples at Damascus.</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635270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a:t>
            </a:r>
            <a:r>
              <a:rPr lang="en-US" altLang="zh-CN" sz="3000" b="1" u="sng" dirty="0" smtClean="0">
                <a:solidFill>
                  <a:schemeClr val="bg1"/>
                </a:solidFill>
                <a:ea typeface="微软雅黑" panose="020B0503020204020204" pitchFamily="34" charset="-122"/>
              </a:rPr>
              <a:t>】</a:t>
            </a:r>
          </a:p>
          <a:p>
            <a:pPr algn="l">
              <a:lnSpc>
                <a:spcPct val="112000"/>
              </a:lnSpc>
            </a:pPr>
            <a:r>
              <a:rPr lang="zh-CN" altLang="en-US" sz="3000" b="1" dirty="0" smtClean="0">
                <a:solidFill>
                  <a:srgbClr val="FFFF00"/>
                </a:solidFill>
                <a:ea typeface="微软雅黑" panose="020B0503020204020204" pitchFamily="34" charset="-122"/>
              </a:rPr>
              <a:t>当下</a:t>
            </a:r>
            <a:r>
              <a:rPr lang="zh-CN" altLang="en-US" sz="3000" b="1" dirty="0">
                <a:solidFill>
                  <a:srgbClr val="FFFF00"/>
                </a:solidFill>
                <a:ea typeface="微软雅黑" panose="020B0503020204020204" pitchFamily="34" charset="-122"/>
              </a:rPr>
              <a:t>，在大马士革有一个门徒，名叫亚拿尼亚。主在异象中对他说：“亚拿尼亚。”他说：“主，我在这里。”</a:t>
            </a:r>
            <a:r>
              <a:rPr lang="en-US" altLang="zh-CN" sz="3000" b="1" dirty="0">
                <a:solidFill>
                  <a:schemeClr val="bg1"/>
                </a:solidFill>
                <a:ea typeface="微软雅黑" panose="020B0503020204020204" pitchFamily="34" charset="-122"/>
              </a:rPr>
              <a:t>Now there was a certain disciple at Damascus named Ananias; and to him the Lord said in a vision, “Ananias</a:t>
            </a:r>
            <a:r>
              <a:rPr lang="en-US" altLang="zh-CN" sz="3000" b="1" dirty="0" smtClean="0">
                <a:solidFill>
                  <a:schemeClr val="bg1"/>
                </a:solidFill>
                <a:ea typeface="微软雅黑" panose="020B0503020204020204" pitchFamily="34" charset="-122"/>
              </a:rPr>
              <a:t>.” And </a:t>
            </a:r>
            <a:r>
              <a:rPr lang="en-US" altLang="zh-CN" sz="3000" b="1" dirty="0">
                <a:solidFill>
                  <a:schemeClr val="bg1"/>
                </a:solidFill>
                <a:ea typeface="微软雅黑" panose="020B0503020204020204" pitchFamily="34" charset="-122"/>
              </a:rPr>
              <a:t>he said, “Here I am, Lord</a:t>
            </a:r>
            <a:r>
              <a:rPr lang="en-US" altLang="zh-CN" sz="3000" b="1" dirty="0" smtClean="0">
                <a:solidFill>
                  <a:schemeClr val="bg1"/>
                </a:solidFill>
                <a:ea typeface="微软雅黑" panose="020B0503020204020204" pitchFamily="34" charset="-122"/>
              </a:rPr>
              <a:t>.”</a:t>
            </a:r>
          </a:p>
          <a:p>
            <a:pPr algn="l">
              <a:lnSpc>
                <a:spcPct val="112000"/>
              </a:lnSpc>
            </a:pPr>
            <a:endParaRPr lang="en-US" altLang="zh-CN" sz="800" b="1" dirty="0">
              <a:solidFill>
                <a:schemeClr val="bg1"/>
              </a:solidFill>
              <a:ea typeface="微软雅黑" panose="020B0503020204020204" pitchFamily="34" charset="-122"/>
            </a:endParaRPr>
          </a:p>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撒母耳记上 </a:t>
            </a:r>
            <a:r>
              <a:rPr lang="en-US" altLang="zh-CN" sz="3000" b="1" u="sng" dirty="0">
                <a:solidFill>
                  <a:schemeClr val="bg1"/>
                </a:solidFill>
                <a:ea typeface="微软雅黑" panose="020B0503020204020204" pitchFamily="34" charset="-122"/>
              </a:rPr>
              <a:t>1 Samuel 3:10</a:t>
            </a:r>
            <a:r>
              <a:rPr lang="en-US" altLang="zh-CN" sz="3000" b="1" u="sng" dirty="0" smtClean="0">
                <a:solidFill>
                  <a:schemeClr val="bg1"/>
                </a:solidFill>
                <a:ea typeface="微软雅黑" panose="020B0503020204020204" pitchFamily="34" charset="-122"/>
              </a:rPr>
              <a:t>】</a:t>
            </a:r>
          </a:p>
          <a:p>
            <a:pPr algn="l">
              <a:lnSpc>
                <a:spcPct val="112000"/>
              </a:lnSpc>
            </a:pPr>
            <a:r>
              <a:rPr lang="zh-CN" altLang="en-US" sz="3000" b="1" dirty="0" smtClean="0">
                <a:solidFill>
                  <a:srgbClr val="FFFF00"/>
                </a:solidFill>
                <a:ea typeface="微软雅黑" panose="020B0503020204020204" pitchFamily="34" charset="-122"/>
              </a:rPr>
              <a:t>耶和华</a:t>
            </a:r>
            <a:r>
              <a:rPr lang="zh-CN" altLang="en-US" sz="3000" b="1" dirty="0">
                <a:solidFill>
                  <a:srgbClr val="FFFF00"/>
                </a:solidFill>
                <a:ea typeface="微软雅黑" panose="020B0503020204020204" pitchFamily="34" charset="-122"/>
              </a:rPr>
              <a:t>又来站着，像前三次呼唤说：“撒母耳啊！撒母耳啊！”撒母耳回答说：“请说，仆人敬听！”</a:t>
            </a:r>
          </a:p>
          <a:p>
            <a:pPr algn="l">
              <a:lnSpc>
                <a:spcPct val="100000"/>
              </a:lnSpc>
            </a:pPr>
            <a:r>
              <a:rPr lang="en-US" altLang="zh-CN" sz="3000" b="1" dirty="0">
                <a:solidFill>
                  <a:schemeClr val="bg1"/>
                </a:solidFill>
                <a:ea typeface="微软雅黑" panose="020B0503020204020204" pitchFamily="34" charset="-122"/>
              </a:rPr>
              <a:t>Now the Lord came and stood and called as at other times, “Samuel! Samuel</a:t>
            </a:r>
            <a:r>
              <a:rPr lang="en-US" altLang="zh-CN" sz="3000" b="1" dirty="0" smtClean="0">
                <a:solidFill>
                  <a:schemeClr val="bg1"/>
                </a:solidFill>
                <a:ea typeface="微软雅黑" panose="020B0503020204020204" pitchFamily="34" charset="-122"/>
              </a:rPr>
              <a:t>!” And </a:t>
            </a:r>
            <a:r>
              <a:rPr lang="en-US" altLang="zh-CN" sz="3000" b="1" dirty="0">
                <a:solidFill>
                  <a:schemeClr val="bg1"/>
                </a:solidFill>
                <a:ea typeface="微软雅黑" panose="020B0503020204020204" pitchFamily="34" charset="-122"/>
              </a:rPr>
              <a:t>Samuel answered, “Speak, for Your servant hears.”</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512536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12155</TotalTime>
  <Words>2223</Words>
  <Application>Microsoft Office PowerPoint</Application>
  <PresentationFormat>全屏显示(4:3)</PresentationFormat>
  <Paragraphs>181</Paragraphs>
  <Slides>24</Slides>
  <Notes>0</Notes>
  <HiddenSlides>0</HiddenSlides>
  <MMClips>0</MMClips>
  <ScaleCrop>false</ScaleCrop>
  <HeadingPairs>
    <vt:vector size="4" baseType="variant">
      <vt:variant>
        <vt:lpstr>主题</vt:lpstr>
      </vt:variant>
      <vt:variant>
        <vt:i4>1</vt:i4>
      </vt:variant>
      <vt:variant>
        <vt:lpstr>幻灯片标题</vt:lpstr>
      </vt:variant>
      <vt:variant>
        <vt:i4>24</vt:i4>
      </vt:variant>
    </vt:vector>
  </HeadingPairs>
  <TitlesOfParts>
    <vt:vector size="25" baseType="lpstr">
      <vt:lpstr>Office 主题</vt:lpstr>
      <vt:lpstr>PowerPoint 演示文稿</vt:lpstr>
      <vt:lpstr>PowerPoint 演示文稿</vt:lpstr>
      <vt:lpstr>神合用的器皿—亚拿尼亚 A Useful Vessel for God—Ananias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1153</cp:revision>
  <dcterms:created xsi:type="dcterms:W3CDTF">2018-02-16T18:09:56Z</dcterms:created>
  <dcterms:modified xsi:type="dcterms:W3CDTF">2024-02-18T08:21:59Z</dcterms:modified>
</cp:coreProperties>
</file>