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35" r:id="rId2"/>
    <p:sldId id="3936" r:id="rId3"/>
    <p:sldId id="3937" r:id="rId4"/>
    <p:sldId id="3938"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58" d="100"/>
          <a:sy n="58" d="100"/>
        </p:scale>
        <p:origin x="180" y="6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2024/7/28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000" b="1" u="sng" spc="100" dirty="0" smtClean="0">
                <a:solidFill>
                  <a:schemeClr val="bg1"/>
                </a:solidFill>
                <a:ea typeface="微软雅黑" panose="020B0503020204020204" pitchFamily="34" charset="-122"/>
              </a:rPr>
              <a:t>基督徒</a:t>
            </a:r>
            <a:r>
              <a:rPr lang="zh-CN" altLang="en-US" sz="3000" b="1" u="sng" spc="100" dirty="0">
                <a:solidFill>
                  <a:schemeClr val="bg1"/>
                </a:solidFill>
                <a:ea typeface="微软雅黑" panose="020B0503020204020204" pitchFamily="34" charset="-122"/>
              </a:rPr>
              <a:t>的世界观</a:t>
            </a:r>
            <a:r>
              <a:rPr lang="en-US" altLang="zh-CN" sz="3000" b="1" u="sng" spc="100" dirty="0" smtClean="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神造</a:t>
            </a:r>
            <a:r>
              <a:rPr lang="zh-CN" altLang="en-US" sz="3000" b="1" u="sng" spc="100" dirty="0" smtClean="0">
                <a:solidFill>
                  <a:schemeClr val="bg1"/>
                </a:solidFill>
                <a:ea typeface="微软雅黑" panose="020B0503020204020204" pitchFamily="34" charset="-122"/>
              </a:rPr>
              <a:t>人</a:t>
            </a:r>
          </a:p>
          <a:p>
            <a:pPr algn="l">
              <a:lnSpc>
                <a:spcPct val="112000"/>
              </a:lnSpc>
            </a:pPr>
            <a:r>
              <a:rPr lang="en-US" altLang="zh-CN" sz="2800" b="1" u="sng" spc="100" dirty="0">
                <a:solidFill>
                  <a:schemeClr val="bg1"/>
                </a:solidFill>
                <a:ea typeface="微软雅黑" panose="020B0503020204020204" pitchFamily="34" charset="-122"/>
              </a:rPr>
              <a:t>【</a:t>
            </a:r>
            <a:r>
              <a:rPr lang="zh-CN" altLang="en-US" sz="2800" b="1" u="sng" spc="100" dirty="0">
                <a:solidFill>
                  <a:srgbClr val="FFFF00"/>
                </a:solidFill>
                <a:ea typeface="微软雅黑" panose="020B0503020204020204" pitchFamily="34" charset="-122"/>
              </a:rPr>
              <a:t>创</a:t>
            </a:r>
            <a:r>
              <a:rPr lang="en-US" altLang="zh-CN" sz="2800" b="1" u="sng" spc="100" dirty="0">
                <a:solidFill>
                  <a:schemeClr val="bg1"/>
                </a:solidFill>
                <a:ea typeface="微软雅黑" panose="020B0503020204020204" pitchFamily="34" charset="-122"/>
              </a:rPr>
              <a:t>Gen 1:26-27】</a:t>
            </a:r>
          </a:p>
          <a:p>
            <a:pPr algn="l">
              <a:lnSpc>
                <a:spcPct val="112000"/>
              </a:lnSpc>
            </a:pPr>
            <a:r>
              <a:rPr lang="en-US" altLang="zh-CN" sz="2800" b="1" spc="100" dirty="0">
                <a:solidFill>
                  <a:srgbClr val="FFFF00"/>
                </a:solidFill>
                <a:ea typeface="微软雅黑" panose="020B0503020204020204" pitchFamily="34" charset="-122"/>
              </a:rPr>
              <a:t>26 </a:t>
            </a:r>
            <a:r>
              <a:rPr lang="zh-CN" altLang="en-US" sz="2800" b="1" spc="100" dirty="0">
                <a:solidFill>
                  <a:srgbClr val="FFFF00"/>
                </a:solidFill>
                <a:ea typeface="微软雅黑" panose="020B0503020204020204" pitchFamily="34" charset="-122"/>
              </a:rPr>
              <a:t>神说：“我们要照着我们的形像，按着我们的样式造人，使他们管理海里的鱼、空中的鸟、地上的牲畜和全地，并地上所爬的一切昆虫。” </a:t>
            </a:r>
            <a:r>
              <a:rPr lang="en-US" altLang="zh-CN" sz="2800" b="1" spc="100" dirty="0">
                <a:solidFill>
                  <a:schemeClr val="bg1"/>
                </a:solidFill>
                <a:ea typeface="微软雅黑" panose="020B0503020204020204" pitchFamily="34" charset="-122"/>
              </a:rPr>
              <a:t>Then God said, “Let Us make man in Our image, according to Our likeness; let them have dominion over the fish of the sea, over the birds of the air, and over the cattle, over all the earth and over every creeping thing that creeps on the earth.”</a:t>
            </a:r>
          </a:p>
          <a:p>
            <a:pPr algn="l">
              <a:lnSpc>
                <a:spcPct val="112000"/>
              </a:lnSpc>
            </a:pPr>
            <a:r>
              <a:rPr lang="en-US" altLang="zh-CN" sz="2800" b="1" spc="100" dirty="0">
                <a:solidFill>
                  <a:srgbClr val="FFFF00"/>
                </a:solidFill>
                <a:ea typeface="微软雅黑" panose="020B0503020204020204" pitchFamily="34" charset="-122"/>
              </a:rPr>
              <a:t>27 </a:t>
            </a:r>
            <a:r>
              <a:rPr lang="zh-CN" altLang="en-US" sz="2800" b="1" spc="100" dirty="0">
                <a:solidFill>
                  <a:srgbClr val="FFFF00"/>
                </a:solidFill>
                <a:ea typeface="微软雅黑" panose="020B0503020204020204" pitchFamily="34" charset="-122"/>
              </a:rPr>
              <a:t>神就照着自己的形像造人，乃是照着祂的形像造男造女</a:t>
            </a:r>
            <a:r>
              <a:rPr lang="zh-CN" altLang="en-US" sz="2800" b="1" spc="100" dirty="0" smtClean="0">
                <a:solidFill>
                  <a:srgbClr val="FFFF00"/>
                </a:solidFill>
                <a:ea typeface="微软雅黑" panose="020B0503020204020204" pitchFamily="34" charset="-122"/>
              </a:rPr>
              <a:t>。</a:t>
            </a:r>
            <a:r>
              <a:rPr lang="en-US" altLang="zh-CN" sz="2800" b="1" spc="100" dirty="0" smtClean="0">
                <a:solidFill>
                  <a:schemeClr val="bg1"/>
                </a:solidFill>
                <a:ea typeface="微软雅黑" panose="020B0503020204020204" pitchFamily="34" charset="-122"/>
              </a:rPr>
              <a:t>So </a:t>
            </a:r>
            <a:r>
              <a:rPr lang="en-US" altLang="zh-CN" sz="2800" b="1" spc="100" dirty="0">
                <a:solidFill>
                  <a:schemeClr val="bg1"/>
                </a:solidFill>
                <a:ea typeface="微软雅黑" panose="020B0503020204020204" pitchFamily="34" charset="-122"/>
              </a:rPr>
              <a:t>God created man in His own image; in the image of God He created him; male and female He created them.</a:t>
            </a:r>
          </a:p>
          <a:p>
            <a:pPr algn="l">
              <a:lnSpc>
                <a:spcPct val="112000"/>
              </a:lnSpc>
            </a:pPr>
            <a:endParaRPr lang="zh-CN" altLang="en-US"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63264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造人</a:t>
            </a:r>
          </a:p>
          <a:p>
            <a:pPr marL="571500" indent="-571500" algn="l">
              <a:lnSpc>
                <a:spcPct val="150000"/>
              </a:lnSpc>
              <a:buFont typeface="Arial" panose="020B0604020202020204" pitchFamily="34" charset="0"/>
              <a:buChar char="•"/>
            </a:pPr>
            <a:r>
              <a:rPr lang="zh-CN" altLang="en-US" sz="3600" b="1" spc="100" dirty="0">
                <a:solidFill>
                  <a:schemeClr val="bg1"/>
                </a:solidFill>
                <a:ea typeface="微软雅黑" panose="020B0503020204020204" pitchFamily="34" charset="-122"/>
              </a:rPr>
              <a:t>	神最后造人</a:t>
            </a:r>
          </a:p>
          <a:p>
            <a:pPr marL="571500" indent="-571500" algn="l">
              <a:lnSpc>
                <a:spcPct val="150000"/>
              </a:lnSpc>
              <a:buFont typeface="Arial" panose="020B0604020202020204" pitchFamily="34" charset="0"/>
              <a:buChar char="•"/>
            </a:pPr>
            <a:r>
              <a:rPr lang="zh-CN" altLang="en-US" sz="3600" b="1" spc="100" dirty="0">
                <a:solidFill>
                  <a:schemeClr val="bg1"/>
                </a:solidFill>
                <a:ea typeface="微软雅黑" panose="020B0503020204020204" pitchFamily="34" charset="-122"/>
              </a:rPr>
              <a:t>	神有目的的造人</a:t>
            </a:r>
          </a:p>
          <a:p>
            <a:pPr marL="571500" indent="-571500" algn="l">
              <a:lnSpc>
                <a:spcPct val="150000"/>
              </a:lnSpc>
              <a:buFont typeface="Arial" panose="020B0604020202020204" pitchFamily="34" charset="0"/>
              <a:buChar char="•"/>
            </a:pPr>
            <a:r>
              <a:rPr lang="zh-CN" altLang="en-US" sz="3600" b="1" spc="100" dirty="0">
                <a:solidFill>
                  <a:schemeClr val="bg1"/>
                </a:solidFill>
                <a:ea typeface="微软雅黑" panose="020B0503020204020204" pitchFamily="34" charset="-122"/>
              </a:rPr>
              <a:t>	神先造男人，后造女人</a:t>
            </a:r>
          </a:p>
        </p:txBody>
      </p:sp>
    </p:spTree>
    <p:extLst>
      <p:ext uri="{BB962C8B-B14F-4D97-AF65-F5344CB8AC3E}">
        <p14:creationId xmlns:p14="http://schemas.microsoft.com/office/powerpoint/2010/main" val="1238734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200" b="1" u="sng" spc="100" dirty="0" smtClean="0">
                <a:solidFill>
                  <a:schemeClr val="bg1"/>
                </a:solidFill>
                <a:ea typeface="微软雅黑" panose="020B0503020204020204" pitchFamily="34" charset="-122"/>
              </a:rPr>
              <a:t>人</a:t>
            </a:r>
            <a:r>
              <a:rPr lang="zh-CN" altLang="en-US" sz="3200" b="1" u="sng" spc="100" dirty="0">
                <a:solidFill>
                  <a:schemeClr val="bg1"/>
                </a:solidFill>
                <a:ea typeface="微软雅黑" panose="020B0503020204020204" pitchFamily="34" charset="-122"/>
              </a:rPr>
              <a:t>按神的形象被造（人的独特性）</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人作为反映神的存在而被造</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人要反映</a:t>
            </a:r>
            <a:r>
              <a:rPr lang="en-US" altLang="zh-CN" sz="3200" b="1" spc="100" dirty="0">
                <a:solidFill>
                  <a:schemeClr val="bg1"/>
                </a:solidFill>
                <a:ea typeface="微软雅黑" panose="020B0503020204020204" pitchFamily="34" charset="-122"/>
              </a:rPr>
              <a:t>(reflect)</a:t>
            </a:r>
            <a:r>
              <a:rPr lang="zh-CN" altLang="en-US" sz="3200" b="1" spc="100" dirty="0">
                <a:solidFill>
                  <a:schemeClr val="bg1"/>
                </a:solidFill>
                <a:ea typeface="微软雅黑" panose="020B0503020204020204" pitchFamily="34" charset="-122"/>
              </a:rPr>
              <a:t>且彰显</a:t>
            </a:r>
            <a:r>
              <a:rPr lang="en-US" altLang="zh-CN" sz="3200" b="1" spc="100" dirty="0">
                <a:solidFill>
                  <a:schemeClr val="bg1"/>
                </a:solidFill>
                <a:ea typeface="微软雅黑" panose="020B0503020204020204" pitchFamily="34" charset="-122"/>
              </a:rPr>
              <a:t>(represent)</a:t>
            </a:r>
            <a:r>
              <a:rPr lang="zh-CN" altLang="en-US" sz="3200" b="1" spc="100" dirty="0">
                <a:solidFill>
                  <a:schemeClr val="bg1"/>
                </a:solidFill>
                <a:ea typeface="微软雅黑" panose="020B0503020204020204" pitchFamily="34" charset="-122"/>
              </a:rPr>
              <a:t>神的什么呢？</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人因为处于“堕落状态”，不能正确地反映神。</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人“形象的恢复”</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人的“社会性”和“沟通性”</a:t>
            </a:r>
          </a:p>
          <a:p>
            <a:pPr marL="457200" indent="-457200" algn="l">
              <a:lnSpc>
                <a:spcPct val="120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人的角色</a:t>
            </a:r>
          </a:p>
          <a:p>
            <a:pPr marL="457200" indent="-457200" algn="l">
              <a:lnSpc>
                <a:spcPct val="120000"/>
              </a:lnSpc>
              <a:buFont typeface="Arial" panose="020B0604020202020204" pitchFamily="34" charset="0"/>
              <a:buChar char="•"/>
            </a:pPr>
            <a:endParaRPr lang="zh-CN" altLang="en-US" sz="26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20303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200" b="1" u="sng" spc="100" dirty="0" smtClean="0">
                <a:solidFill>
                  <a:schemeClr val="bg1"/>
                </a:solidFill>
                <a:ea typeface="微软雅黑" panose="020B0503020204020204" pitchFamily="34" charset="-122"/>
              </a:rPr>
              <a:t>人</a:t>
            </a:r>
            <a:r>
              <a:rPr lang="zh-CN" altLang="en-US" sz="3200" b="1" u="sng" spc="100" dirty="0">
                <a:solidFill>
                  <a:schemeClr val="bg1"/>
                </a:solidFill>
                <a:ea typeface="微软雅黑" panose="020B0503020204020204" pitchFamily="34" charset="-122"/>
              </a:rPr>
              <a:t>受造的特性与基督徒的世界观</a:t>
            </a:r>
          </a:p>
          <a:p>
            <a:pPr lvl="1" algn="l">
              <a:lnSpc>
                <a:spcPct val="150000"/>
              </a:lnSpc>
            </a:pPr>
            <a:r>
              <a:rPr lang="zh-CN" altLang="en-US" sz="3000" b="1" spc="100" dirty="0">
                <a:solidFill>
                  <a:schemeClr val="bg1"/>
                </a:solidFill>
                <a:ea typeface="微软雅黑" panose="020B0503020204020204" pitchFamily="34" charset="-122"/>
              </a:rPr>
              <a:t>第一，	拒绝一切人是由其它动物进化而来的观念。</a:t>
            </a:r>
          </a:p>
          <a:p>
            <a:pPr lvl="1" algn="l">
              <a:lnSpc>
                <a:spcPct val="150000"/>
              </a:lnSpc>
            </a:pPr>
            <a:r>
              <a:rPr lang="zh-CN" altLang="en-US" sz="3000" b="1" spc="100" dirty="0">
                <a:solidFill>
                  <a:schemeClr val="bg1"/>
                </a:solidFill>
                <a:ea typeface="微软雅黑" panose="020B0503020204020204" pitchFamily="34" charset="-122"/>
              </a:rPr>
              <a:t>第二，	竭力担负更好反映神的形象的责任。</a:t>
            </a:r>
          </a:p>
          <a:p>
            <a:pPr lvl="1" algn="l">
              <a:lnSpc>
                <a:spcPct val="150000"/>
              </a:lnSpc>
            </a:pPr>
            <a:r>
              <a:rPr lang="zh-CN" altLang="en-US" sz="3000" b="1" spc="100" dirty="0">
                <a:solidFill>
                  <a:schemeClr val="bg1"/>
                </a:solidFill>
                <a:ea typeface="微软雅黑" panose="020B0503020204020204" pitchFamily="34" charset="-122"/>
              </a:rPr>
              <a:t>第三，	</a:t>
            </a:r>
            <a:r>
              <a:rPr lang="zh-CN" altLang="en-US" sz="3000" b="1" spc="100" dirty="0" smtClean="0">
                <a:solidFill>
                  <a:schemeClr val="bg1"/>
                </a:solidFill>
                <a:ea typeface="微软雅黑" panose="020B0503020204020204" pitchFamily="34" charset="-122"/>
              </a:rPr>
              <a:t>不可</a:t>
            </a:r>
            <a:r>
              <a:rPr lang="zh-CN" altLang="en-US" sz="3000" b="1" spc="100" dirty="0">
                <a:solidFill>
                  <a:schemeClr val="bg1"/>
                </a:solidFill>
                <a:ea typeface="微软雅黑" panose="020B0503020204020204" pitchFamily="34" charset="-122"/>
              </a:rPr>
              <a:t>陷入认为人是最高存在的</a:t>
            </a:r>
            <a:r>
              <a:rPr lang="zh-CN" altLang="en-US" sz="3000" b="1" spc="100" dirty="0" smtClean="0">
                <a:solidFill>
                  <a:schemeClr val="bg1"/>
                </a:solidFill>
                <a:ea typeface="微软雅黑" panose="020B0503020204020204" pitchFamily="34" charset="-122"/>
              </a:rPr>
              <a:t>人本主义</a:t>
            </a:r>
            <a:r>
              <a:rPr lang="en-US" altLang="zh-CN" sz="3000" b="1" spc="100" dirty="0" smtClean="0">
                <a:solidFill>
                  <a:schemeClr val="bg1"/>
                </a:solidFill>
                <a:ea typeface="微软雅黑" panose="020B0503020204020204" pitchFamily="34" charset="-122"/>
              </a:rPr>
              <a:t>(humanism)</a:t>
            </a:r>
            <a:r>
              <a:rPr lang="zh-CN" altLang="en-US" sz="3000" b="1" spc="100" dirty="0">
                <a:solidFill>
                  <a:schemeClr val="bg1"/>
                </a:solidFill>
                <a:ea typeface="微软雅黑" panose="020B0503020204020204" pitchFamily="34" charset="-122"/>
              </a:rPr>
              <a:t>的思想中。</a:t>
            </a:r>
          </a:p>
          <a:p>
            <a:pPr lvl="1" algn="l">
              <a:lnSpc>
                <a:spcPct val="150000"/>
              </a:lnSpc>
            </a:pPr>
            <a:r>
              <a:rPr lang="zh-CN" altLang="en-US" sz="3000" b="1" spc="100" dirty="0">
                <a:solidFill>
                  <a:schemeClr val="bg1"/>
                </a:solidFill>
                <a:ea typeface="微软雅黑" panose="020B0503020204020204" pitchFamily="34" charset="-122"/>
              </a:rPr>
              <a:t>第四，	不可误解“治理这地”的意思。</a:t>
            </a:r>
          </a:p>
          <a:p>
            <a:pPr marL="914400" lvl="1" indent="-457200" algn="l">
              <a:lnSpc>
                <a:spcPct val="120000"/>
              </a:lnSpc>
              <a:buFont typeface="Arial" panose="020B0604020202020204" pitchFamily="34" charset="0"/>
              <a:buChar char="•"/>
            </a:pPr>
            <a:endParaRPr lang="zh-CN" altLang="en-US"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5908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12491</TotalTime>
  <Words>220</Words>
  <Application>Microsoft Office PowerPoint</Application>
  <PresentationFormat>On-screen Show (4:3)</PresentationFormat>
  <Paragraphs>20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微软雅黑</vt:lpstr>
      <vt:lpstr>宋体</vt:lpstr>
      <vt:lpstr>Arial</vt:lpstr>
      <vt:lpstr>Calibri</vt:lpstr>
      <vt:lpstr>Calibri Light</vt:lpstr>
      <vt:lpstr>Office 主题</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1201</cp:revision>
  <dcterms:created xsi:type="dcterms:W3CDTF">2018-02-16T18:09:56Z</dcterms:created>
  <dcterms:modified xsi:type="dcterms:W3CDTF">2024-07-28T16:19:44Z</dcterms:modified>
</cp:coreProperties>
</file>