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07" r:id="rId2"/>
    <p:sldId id="3841" r:id="rId3"/>
    <p:sldId id="3838" r:id="rId4"/>
    <p:sldId id="3839" r:id="rId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90" d="100"/>
          <a:sy n="90" d="100"/>
        </p:scale>
        <p:origin x="-154" y="-6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2024/8/25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第四</a:t>
            </a:r>
            <a:r>
              <a:rPr lang="zh-CN" altLang="en-US" sz="3000" b="1" u="sng" spc="100" dirty="0">
                <a:solidFill>
                  <a:schemeClr val="bg1"/>
                </a:solidFill>
                <a:ea typeface="微软雅黑" panose="020B0503020204020204" pitchFamily="34" charset="-122"/>
              </a:rPr>
              <a:t>诫</a:t>
            </a: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守安息日</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申命记 </a:t>
            </a:r>
            <a:r>
              <a:rPr lang="en-US" altLang="zh-CN" sz="3000" b="1" u="sng" spc="100" dirty="0">
                <a:solidFill>
                  <a:schemeClr val="bg1"/>
                </a:solidFill>
                <a:ea typeface="微软雅黑" panose="020B0503020204020204" pitchFamily="34" charset="-122"/>
              </a:rPr>
              <a:t>Deuteronomy </a:t>
            </a:r>
            <a:r>
              <a:rPr lang="en-US" altLang="zh-CN" sz="3000" b="1" u="sng" spc="100" dirty="0" smtClean="0">
                <a:solidFill>
                  <a:schemeClr val="bg1"/>
                </a:solidFill>
                <a:ea typeface="微软雅黑" panose="020B0503020204020204" pitchFamily="34" charset="-122"/>
              </a:rPr>
              <a:t>5:12-14】</a:t>
            </a:r>
            <a:endParaRPr lang="en-US" altLang="zh-CN" sz="3000" b="1" u="sng" spc="100" dirty="0">
              <a:solidFill>
                <a:schemeClr val="bg1"/>
              </a:solidFill>
              <a:ea typeface="微软雅黑" panose="020B0503020204020204" pitchFamily="34" charset="-122"/>
            </a:endParaRPr>
          </a:p>
          <a:p>
            <a:pPr algn="l">
              <a:lnSpc>
                <a:spcPct val="112000"/>
              </a:lnSpc>
            </a:pPr>
            <a:r>
              <a:rPr lang="en-US" altLang="zh-CN" sz="3000" b="1" spc="100" dirty="0">
                <a:solidFill>
                  <a:srgbClr val="FFFF00"/>
                </a:solidFill>
                <a:ea typeface="微软雅黑" panose="020B0503020204020204" pitchFamily="34" charset="-122"/>
              </a:rPr>
              <a:t>12 “‘</a:t>
            </a:r>
            <a:r>
              <a:rPr lang="zh-CN" altLang="en-US" sz="3000" b="1" spc="100" dirty="0">
                <a:solidFill>
                  <a:srgbClr val="FFFF00"/>
                </a:solidFill>
                <a:ea typeface="微软雅黑" panose="020B0503020204020204" pitchFamily="34" charset="-122"/>
              </a:rPr>
              <a:t>当照耶和华你　神所吩咐的，守安息日为圣日</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zh-CN" altLang="en-US" sz="3000" b="1" spc="100" dirty="0" smtClean="0">
                <a:solidFill>
                  <a:schemeClr val="bg1"/>
                </a:solidFill>
                <a:ea typeface="微软雅黑" panose="020B0503020204020204" pitchFamily="34" charset="-122"/>
              </a:rPr>
              <a:t>‘</a:t>
            </a:r>
            <a:r>
              <a:rPr lang="en-US" altLang="zh-CN" sz="3000" b="1" spc="100" dirty="0">
                <a:solidFill>
                  <a:schemeClr val="bg1"/>
                </a:solidFill>
                <a:ea typeface="微软雅黑" panose="020B0503020204020204" pitchFamily="34" charset="-122"/>
              </a:rPr>
              <a:t>Observe the Sabbath day, to keep it holy, as the Lord your God commanded you.</a:t>
            </a:r>
          </a:p>
          <a:p>
            <a:pPr algn="l">
              <a:lnSpc>
                <a:spcPct val="112000"/>
              </a:lnSpc>
            </a:pPr>
            <a:r>
              <a:rPr lang="en-US" altLang="zh-CN" sz="3000" b="1" spc="100" dirty="0">
                <a:solidFill>
                  <a:srgbClr val="FFFF00"/>
                </a:solidFill>
                <a:ea typeface="微软雅黑" panose="020B0503020204020204" pitchFamily="34" charset="-122"/>
              </a:rPr>
              <a:t>13 </a:t>
            </a:r>
            <a:r>
              <a:rPr lang="zh-CN" altLang="en-US" sz="3000" b="1" spc="100" dirty="0">
                <a:solidFill>
                  <a:srgbClr val="FFFF00"/>
                </a:solidFill>
                <a:ea typeface="微软雅黑" panose="020B0503020204020204" pitchFamily="34" charset="-122"/>
              </a:rPr>
              <a:t>六日要劳碌作你一切的工</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Six </a:t>
            </a:r>
            <a:r>
              <a:rPr lang="en-US" altLang="zh-CN" sz="3000" b="1" spc="100" dirty="0">
                <a:solidFill>
                  <a:schemeClr val="bg1"/>
                </a:solidFill>
                <a:ea typeface="微软雅黑" panose="020B0503020204020204" pitchFamily="34" charset="-122"/>
              </a:rPr>
              <a:t>days you shall labor and do all your work</a:t>
            </a:r>
            <a:r>
              <a:rPr lang="en-US" altLang="zh-CN" sz="3000" b="1" spc="100" dirty="0" smtClean="0">
                <a:solidFill>
                  <a:schemeClr val="bg1"/>
                </a:solidFill>
                <a:ea typeface="微软雅黑" panose="020B0503020204020204" pitchFamily="34" charset="-122"/>
              </a:rPr>
              <a:t>,</a:t>
            </a:r>
            <a:endParaRPr lang="zh-CN" altLang="en-US"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4251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第四</a:t>
            </a:r>
            <a:r>
              <a:rPr lang="zh-CN" altLang="en-US" sz="3000" b="1" u="sng" spc="100" dirty="0">
                <a:solidFill>
                  <a:schemeClr val="bg1"/>
                </a:solidFill>
                <a:ea typeface="微软雅黑" panose="020B0503020204020204" pitchFamily="34" charset="-122"/>
              </a:rPr>
              <a:t>诫</a:t>
            </a: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守安息日</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rgbClr val="FFFF00"/>
                </a:solidFill>
                <a:ea typeface="微软雅黑" panose="020B0503020204020204" pitchFamily="34" charset="-122"/>
              </a:rPr>
              <a:t>申命记 </a:t>
            </a:r>
            <a:r>
              <a:rPr lang="en-US" altLang="zh-CN" sz="3000" b="1" u="sng" spc="100" dirty="0">
                <a:solidFill>
                  <a:schemeClr val="bg1"/>
                </a:solidFill>
                <a:ea typeface="微软雅黑" panose="020B0503020204020204" pitchFamily="34" charset="-122"/>
              </a:rPr>
              <a:t>Deuteronomy 5:12-14a】</a:t>
            </a:r>
          </a:p>
          <a:p>
            <a:pPr algn="l">
              <a:lnSpc>
                <a:spcPct val="112000"/>
              </a:lnSpc>
            </a:pPr>
            <a:r>
              <a:rPr lang="en-US" altLang="zh-CN" sz="3000" b="1" spc="100" dirty="0" smtClean="0">
                <a:solidFill>
                  <a:srgbClr val="FFFF00"/>
                </a:solidFill>
                <a:ea typeface="微软雅黑" panose="020B0503020204020204" pitchFamily="34" charset="-122"/>
              </a:rPr>
              <a:t>14 </a:t>
            </a:r>
            <a:r>
              <a:rPr lang="zh-CN" altLang="en-US" sz="3000" b="1" spc="100" dirty="0">
                <a:solidFill>
                  <a:srgbClr val="FFFF00"/>
                </a:solidFill>
                <a:ea typeface="微软雅黑" panose="020B0503020204020204" pitchFamily="34" charset="-122"/>
              </a:rPr>
              <a:t>但第七日是向耶和华你　神当守的安息日。这一日你和你的儿女、仆婢、牛、驴、牲畜，并在你城里寄居的客旅，无论何工都不可作，使你的仆婢可以和你一样安息</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00000"/>
              </a:lnSpc>
            </a:pPr>
            <a:r>
              <a:rPr lang="en-US" altLang="zh-CN" sz="3000" b="1" spc="100" dirty="0" smtClean="0">
                <a:solidFill>
                  <a:schemeClr val="bg1"/>
                </a:solidFill>
                <a:ea typeface="微软雅黑" panose="020B0503020204020204" pitchFamily="34" charset="-122"/>
              </a:rPr>
              <a:t>but </a:t>
            </a:r>
            <a:r>
              <a:rPr lang="en-US" altLang="zh-CN" sz="3000" b="1" spc="100" dirty="0">
                <a:solidFill>
                  <a:schemeClr val="bg1"/>
                </a:solidFill>
                <a:ea typeface="微软雅黑" panose="020B0503020204020204" pitchFamily="34" charset="-122"/>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a:p>
            <a:pPr algn="l">
              <a:lnSpc>
                <a:spcPct val="112000"/>
              </a:lnSpc>
            </a:pPr>
            <a:endParaRPr lang="zh-CN" altLang="en-US"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3841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第四诫</a:t>
            </a:r>
            <a:r>
              <a:rPr lang="en-US" altLang="zh-CN" sz="3400" b="1" u="sng" spc="100" dirty="0" smtClean="0">
                <a:solidFill>
                  <a:schemeClr val="bg1"/>
                </a:solidFill>
                <a:ea typeface="微软雅黑" panose="020B0503020204020204" pitchFamily="34" charset="-122"/>
              </a:rPr>
              <a:t>—</a:t>
            </a:r>
            <a:r>
              <a:rPr lang="zh-CN" altLang="en-US" sz="3400" b="1" u="sng" spc="100" dirty="0" smtClean="0">
                <a:solidFill>
                  <a:schemeClr val="bg1"/>
                </a:solidFill>
                <a:ea typeface="微软雅黑" panose="020B0503020204020204" pitchFamily="34" charset="-122"/>
              </a:rPr>
              <a:t>守安息日</a:t>
            </a:r>
            <a:endParaRPr lang="zh-CN" altLang="en-US" sz="3400" b="1" u="sng"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安息</a:t>
            </a:r>
            <a:r>
              <a:rPr lang="en-US" altLang="zh-CN" sz="3400" b="1" spc="100" dirty="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休息</a:t>
            </a:r>
            <a:r>
              <a:rPr lang="en-US" altLang="zh-CN" sz="3400" b="1" spc="100" dirty="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是神赐给人的</a:t>
            </a:r>
            <a:r>
              <a:rPr lang="zh-CN" altLang="en-US" sz="3400" b="1" spc="100" dirty="0" smtClean="0">
                <a:solidFill>
                  <a:schemeClr val="bg1"/>
                </a:solidFill>
                <a:ea typeface="微软雅黑" panose="020B0503020204020204" pitchFamily="34" charset="-122"/>
              </a:rPr>
              <a:t>福分</a:t>
            </a:r>
            <a:endParaRPr lang="zh-CN" altLang="en-US" sz="3400"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神</a:t>
            </a:r>
            <a:r>
              <a:rPr lang="zh-CN" altLang="en-US" sz="3400" b="1" spc="100" dirty="0">
                <a:solidFill>
                  <a:schemeClr val="bg1"/>
                </a:solidFill>
                <a:ea typeface="微软雅黑" panose="020B0503020204020204" pitchFamily="34" charset="-122"/>
              </a:rPr>
              <a:t>是时间的主人，人要按神的心意使用</a:t>
            </a:r>
            <a:r>
              <a:rPr lang="zh-CN" altLang="en-US" sz="3400" b="1" spc="100" dirty="0" smtClean="0">
                <a:solidFill>
                  <a:schemeClr val="bg1"/>
                </a:solidFill>
                <a:ea typeface="微软雅黑" panose="020B0503020204020204" pitchFamily="34" charset="-122"/>
              </a:rPr>
              <a:t>时间</a:t>
            </a:r>
            <a:endParaRPr lang="zh-CN" altLang="en-US" sz="3400"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a:t>
            </a:r>
            <a:r>
              <a:rPr lang="zh-CN" altLang="en-US" sz="3400" b="1" spc="100" dirty="0">
                <a:solidFill>
                  <a:srgbClr val="FFFF00"/>
                </a:solidFill>
                <a:ea typeface="微软雅黑" panose="020B0503020204020204" pitchFamily="34" charset="-122"/>
              </a:rPr>
              <a:t>六日要劳碌作你一切的工</a:t>
            </a:r>
            <a:r>
              <a:rPr lang="zh-CN" altLang="en-US" sz="3400" b="1" spc="100" dirty="0">
                <a:solidFill>
                  <a:schemeClr val="bg1"/>
                </a:solidFill>
                <a:ea typeface="微软雅黑" panose="020B0503020204020204" pitchFamily="34" charset="-122"/>
              </a:rPr>
              <a:t>”是神对人工作的呼召</a:t>
            </a:r>
            <a:r>
              <a:rPr lang="en-US" altLang="zh-CN" sz="3400" b="1" spc="100" dirty="0">
                <a:solidFill>
                  <a:schemeClr val="bg1"/>
                </a:solidFill>
                <a:ea typeface="微软雅黑" panose="020B0503020204020204" pitchFamily="34" charset="-122"/>
              </a:rPr>
              <a:t>(calling</a:t>
            </a:r>
            <a:r>
              <a:rPr lang="en-US" altLang="zh-CN" sz="3400" b="1" spc="100" dirty="0" smtClean="0">
                <a:solidFill>
                  <a:schemeClr val="bg1"/>
                </a:solidFill>
                <a:ea typeface="微软雅黑" panose="020B0503020204020204" pitchFamily="34" charset="-122"/>
              </a:rPr>
              <a:t>)</a:t>
            </a:r>
            <a:endParaRPr lang="zh-CN" altLang="en-US"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6090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守</a:t>
            </a:r>
            <a:r>
              <a:rPr lang="zh-CN" altLang="en-US" sz="3400" b="1" u="sng" spc="100" dirty="0">
                <a:solidFill>
                  <a:schemeClr val="bg1"/>
                </a:solidFill>
                <a:ea typeface="微软雅黑" panose="020B0503020204020204" pitchFamily="34" charset="-122"/>
              </a:rPr>
              <a:t>安息日的意义</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选民的记号</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信心的表达</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感恩的表达</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从世界（世俗）中分别出来的表达</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让别人也得安息</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以神为乐</a:t>
            </a:r>
          </a:p>
        </p:txBody>
      </p:sp>
    </p:spTree>
    <p:extLst>
      <p:ext uri="{BB962C8B-B14F-4D97-AF65-F5344CB8AC3E}">
        <p14:creationId xmlns:p14="http://schemas.microsoft.com/office/powerpoint/2010/main" val="1709792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12568</TotalTime>
  <Words>92</Words>
  <Application>Microsoft Office PowerPoint</Application>
  <PresentationFormat>全屏显示(4:3)</PresentationFormat>
  <Paragraphs>21</Paragraphs>
  <Slides>4</Slides>
  <Notes>0</Notes>
  <HiddenSlides>0</HiddenSlides>
  <MMClips>0</MMClips>
  <ScaleCrop>false</ScaleCrop>
  <HeadingPairs>
    <vt:vector size="4" baseType="variant">
      <vt:variant>
        <vt:lpstr>主题</vt:lpstr>
      </vt:variant>
      <vt:variant>
        <vt:i4>1</vt:i4>
      </vt:variant>
      <vt:variant>
        <vt:lpstr>幻灯片标题</vt:lpstr>
      </vt:variant>
      <vt:variant>
        <vt:i4>4</vt:i4>
      </vt:variant>
    </vt:vector>
  </HeadingPairs>
  <TitlesOfParts>
    <vt:vector size="5" baseType="lpstr">
      <vt:lpstr>Office 主题</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1199</cp:revision>
  <dcterms:created xsi:type="dcterms:W3CDTF">2018-02-16T18:09:56Z</dcterms:created>
  <dcterms:modified xsi:type="dcterms:W3CDTF">2024-08-25T08:05:00Z</dcterms:modified>
</cp:coreProperties>
</file>