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6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FA03F3-9005-7FB0-5632-CC52199B6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27969-CDF4-45E0-BB9D-614AFA26F442}" type="datetimeFigureOut">
              <a:rPr lang="en-US"/>
              <a:pPr>
                <a:defRPr/>
              </a:pPr>
              <a:t>5/25/2025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89A8F-7CB3-623C-F1DD-0332AE2D1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015D39-FE5C-B264-AB54-0E37F0FEA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D4F62-B9EE-45EB-94E8-92368CB0C9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110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2D28B-13E9-72F6-F508-BEFF0790AB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DB8DB-7091-401B-971A-DA8C8FE294AE}" type="datetimeFigureOut">
              <a:rPr lang="en-US"/>
              <a:pPr>
                <a:defRPr/>
              </a:pPr>
              <a:t>5/25/2025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3C272-E0E4-5D5C-2415-FBE0879F9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D1C59-B7AF-E2B3-C110-A15706B4F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8C10B-13BA-4004-8BAA-B5F27C2BD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988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DBBE80-A18A-58CB-5DF7-5EC571FBA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BE001-087B-4DE3-8674-3B9C6567AD5D}" type="datetimeFigureOut">
              <a:rPr lang="en-US"/>
              <a:pPr>
                <a:defRPr/>
              </a:pPr>
              <a:t>5/25/2025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840EB-8BB3-2D01-E102-6154475C2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3AA7B9-D324-E699-ACA9-B387F196A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F34FF-A23C-44A0-82C1-BD549AD2E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01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E88CB-3015-1DB7-AB89-3CCBD070A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418B2-7381-4EF2-933D-0D60C8DCD92A}" type="datetimeFigureOut">
              <a:rPr lang="en-US"/>
              <a:pPr>
                <a:defRPr/>
              </a:pPr>
              <a:t>5/25/2025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37EA8B-C167-CBE3-611F-5D21905BC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793E92-92D7-56AD-BD01-D3F5FB794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971DD-EF10-42BF-8CB9-58A535394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255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CB6419-5A35-F703-CDF5-73AF0255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C1508-F55F-44B7-A1F4-1C69C604CE92}" type="datetimeFigureOut">
              <a:rPr lang="en-US"/>
              <a:pPr>
                <a:defRPr/>
              </a:pPr>
              <a:t>5/25/2025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CB985-3D00-9CD5-6B7A-6A7BCC118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6A64A2-8EB3-3760-C4D0-8364C8141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6DE8F-8B12-4CCD-85A2-EB0970218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339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D77280-37C0-A808-4DFF-494FE2C23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076D9-1BE8-4A02-BCB8-749508ECAE89}" type="datetimeFigureOut">
              <a:rPr lang="en-US"/>
              <a:pPr>
                <a:defRPr/>
              </a:pPr>
              <a:t>5/25/2025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0C9CF2A-E6EE-DE5F-AE50-BBFCADB34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A4A383B-A4FD-7882-953D-36A4C7D08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BCFEE-D153-4223-9CFA-DF12713F20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440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018AD2B-B4B4-867B-5234-D5DB3E3EA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91DC4-21B4-4B9F-B2E6-911A5F35238B}" type="datetimeFigureOut">
              <a:rPr lang="en-US"/>
              <a:pPr>
                <a:defRPr/>
              </a:pPr>
              <a:t>5/25/2025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0137867-8554-F17C-D300-BFC63E1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26E7DCB-FA36-58C8-1947-A88E087B5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F7270-CF53-4117-B381-63C65B24B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21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E428F4D-274A-D29E-DEFA-EDD56BCCF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F6FBB-9B8C-4C89-9EDE-CECDC210019B}" type="datetimeFigureOut">
              <a:rPr lang="en-US"/>
              <a:pPr>
                <a:defRPr/>
              </a:pPr>
              <a:t>5/25/2025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A2179FC-75E5-4941-6697-76613C61D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8275641-FC8F-92E2-AB71-71BC245DE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3E574-1C09-447F-A5E5-89FE9CA779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90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322F2AE-9CB5-3902-7870-D05E91B65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BADC8-D31B-4E30-A532-F6EBA434E35C}" type="datetimeFigureOut">
              <a:rPr lang="en-US"/>
              <a:pPr>
                <a:defRPr/>
              </a:pPr>
              <a:t>5/25/2025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630ED8AA-0BC0-E6C3-CF1B-ABF7CD8B7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BE13252-41C8-E8BE-1FD7-438CDE2FB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3152A-98B5-4317-B8F5-E5EFDA8CFD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40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0E2B96A-403A-6BAD-FE6E-87AD26171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C26FD-50CF-4E0B-87ED-E6FE87FAE083}" type="datetimeFigureOut">
              <a:rPr lang="en-US"/>
              <a:pPr>
                <a:defRPr/>
              </a:pPr>
              <a:t>5/25/2025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0AB30E-FBBE-3567-57B6-8189BCEBA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F233F45-157D-0E0E-965D-534A131D1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0B4C1-647D-4DBB-B5C9-CF90D5C164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569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3C11A47-780C-355D-5D76-C16D2D764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C9FF4-DC31-497C-A393-19F805C26988}" type="datetimeFigureOut">
              <a:rPr lang="en-US"/>
              <a:pPr>
                <a:defRPr/>
              </a:pPr>
              <a:t>5/25/2025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29CC25C-32FC-109E-939B-3B09F670A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BA06E05-09A5-C4C7-0806-021F592F4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251C7-E07B-41D4-9185-F3BB8E23E6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6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>
            <a:extLst>
              <a:ext uri="{FF2B5EF4-FFF2-40B4-BE49-F238E27FC236}">
                <a16:creationId xmlns:a16="http://schemas.microsoft.com/office/drawing/2014/main" id="{49CE83CA-A23C-321B-3205-D579C7B69D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4339" name="Text Placeholder 2">
            <a:extLst>
              <a:ext uri="{FF2B5EF4-FFF2-40B4-BE49-F238E27FC236}">
                <a16:creationId xmlns:a16="http://schemas.microsoft.com/office/drawing/2014/main" id="{2143AB58-ABCB-5368-39C2-24473D1909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8CBE66-EB04-DEDD-1212-A008CE64EC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DD0D19E6-333B-41F9-BD08-13441D43933E}" type="datetimeFigureOut">
              <a:rPr lang="en-US"/>
              <a:pPr>
                <a:defRPr/>
              </a:pPr>
              <a:t>5/25/2025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F65F1-6261-FA51-50C6-E7ADD6619A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140C9-3B0A-2F9A-1060-13842C762B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25A37DAD-E99C-479F-9807-47A2C6CB26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839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ptos Display" panose="020B0004020202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>
            <a:extLst>
              <a:ext uri="{FF2B5EF4-FFF2-40B4-BE49-F238E27FC236}">
                <a16:creationId xmlns:a16="http://schemas.microsoft.com/office/drawing/2014/main" id="{E8EA092E-F050-AE91-7849-EA5019456B1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sz="96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主日學</a:t>
            </a:r>
            <a:br>
              <a:rPr lang="en-US" altLang="zh-TW" sz="96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altLang="zh-TW">
                <a:solidFill>
                  <a:srgbClr val="0070C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05/25/2025</a:t>
            </a:r>
            <a:endParaRPr lang="en-US" altLang="en-US">
              <a:solidFill>
                <a:srgbClr val="0070C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Box 2">
            <a:extLst>
              <a:ext uri="{FF2B5EF4-FFF2-40B4-BE49-F238E27FC236}">
                <a16:creationId xmlns:a16="http://schemas.microsoft.com/office/drawing/2014/main" id="{E43A0249-3C56-F9C8-4CE2-71CD7B7827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126" y="422276"/>
            <a:ext cx="8316913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以弗所 </a:t>
            </a:r>
            <a:r>
              <a:rPr lang="en-US" altLang="zh-TW" sz="2800">
                <a:solidFill>
                  <a:srgbClr val="0070C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Ephesians 1:17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17</a:t>
            </a: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求我們主耶穌基督的神，榮耀的父，將那賜人智慧和啟示的靈賞給你們，使你們真知道他。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800">
                <a:solidFill>
                  <a:srgbClr val="0070C0"/>
                </a:solidFill>
                <a:latin typeface="Times New Roman" panose="02020603050405020304" pitchFamily="18" charset="0"/>
                <a:ea typeface="KaiTi" panose="02010609060101010101" pitchFamily="49" charset="-122"/>
              </a:rPr>
              <a:t>17 I keep asking that the God of our Lord Jesus Christ, the glorious Father, may give you the Spirit of wisdom and revelation, so that you may know him better.</a:t>
            </a:r>
            <a:endParaRPr lang="en-US" altLang="en-US" sz="280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Box 2">
            <a:extLst>
              <a:ext uri="{FF2B5EF4-FFF2-40B4-BE49-F238E27FC236}">
                <a16:creationId xmlns:a16="http://schemas.microsoft.com/office/drawing/2014/main" id="{32230E4C-4217-78AC-5EF7-AA9DC70363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126" y="422275"/>
            <a:ext cx="8316913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提摩太後書 </a:t>
            </a:r>
            <a:r>
              <a:rPr lang="en-US" altLang="zh-TW" sz="2800">
                <a:solidFill>
                  <a:srgbClr val="0070C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 Timothy 3:16-17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16</a:t>
            </a: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聖經都是神所默示的（或作：凡神所默示的聖經），於教訓、督責、使人歸正、教導人學義都是有益的，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800">
                <a:solidFill>
                  <a:srgbClr val="C00000"/>
                </a:solidFill>
                <a:latin typeface="Times New Roman" panose="02020603050405020304" pitchFamily="18" charset="0"/>
                <a:ea typeface="KaiTi" panose="02010609060101010101" pitchFamily="49" charset="-122"/>
              </a:rPr>
              <a:t>16 All Scripture is breathed out by God and profitable for teaching, for reproof, for correction, and for training in righteousness,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17</a:t>
            </a: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叫屬神的人得以完全，預備行各樣的善事。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800">
                <a:solidFill>
                  <a:srgbClr val="C00000"/>
                </a:solidFill>
                <a:latin typeface="Times New Roman" panose="02020603050405020304" pitchFamily="18" charset="0"/>
                <a:ea typeface="KaiTi" panose="02010609060101010101" pitchFamily="49" charset="-122"/>
              </a:rPr>
              <a:t>17 that the man of God may be complete, equipped for every good work.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Box 2">
            <a:extLst>
              <a:ext uri="{FF2B5EF4-FFF2-40B4-BE49-F238E27FC236}">
                <a16:creationId xmlns:a16="http://schemas.microsoft.com/office/drawing/2014/main" id="{0A1524AF-871F-461E-481A-ACC71D16E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126" y="422276"/>
            <a:ext cx="8316913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傅格森 </a:t>
            </a:r>
            <a:r>
              <a:rPr lang="en-US" altLang="zh-TW" sz="2800">
                <a:solidFill>
                  <a:srgbClr val="0070C0"/>
                </a:solidFill>
                <a:latin typeface="Times New Roman" panose="02020603050405020304" pitchFamily="18" charset="0"/>
                <a:ea typeface="PMingLiU" panose="02020500000000000000" pitchFamily="18" charset="-120"/>
                <a:cs typeface="Times New Roman" panose="02020603050405020304" pitchFamily="18" charset="0"/>
              </a:rPr>
              <a:t>(</a:t>
            </a:r>
            <a:r>
              <a:rPr lang="en-US" alt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Sinclair B. Ferguson)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磐石之上</a:t>
            </a:r>
            <a:r>
              <a:rPr lang="zh-TW" altLang="en-US" sz="2800">
                <a:solidFill>
                  <a:srgbClr val="0070C0"/>
                </a:solidFill>
                <a:latin typeface="Aptos" panose="020B0004020202020204" pitchFamily="34" charset="0"/>
                <a:ea typeface="PMingLiU" panose="02020500000000000000" pitchFamily="18" charset="-120"/>
              </a:rPr>
              <a:t> </a:t>
            </a:r>
            <a:r>
              <a:rPr lang="en-US" altLang="zh-TW" sz="2800">
                <a:solidFill>
                  <a:srgbClr val="0070C0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  <a:t>(</a:t>
            </a:r>
            <a:r>
              <a:rPr lang="en-US" alt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Christian Life: A Doctrinal Introduction)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基督教教義和基督徒信仰生活是息息相關的。信徒唯有對這一原則有深刻的認識才能真正地成長。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800">
                <a:solidFill>
                  <a:srgbClr val="0070C0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  <a:t>"</a:t>
            </a:r>
            <a:r>
              <a:rPr lang="en-US" altLang="en-US" sz="28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conviction that Christian doctrine matters for Christian living is one of the most important growth points of the Christian life"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Box 2">
            <a:extLst>
              <a:ext uri="{FF2B5EF4-FFF2-40B4-BE49-F238E27FC236}">
                <a16:creationId xmlns:a16="http://schemas.microsoft.com/office/drawing/2014/main" id="{DBD192FA-1493-9CE2-E7C6-CC9E85513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126" y="422276"/>
            <a:ext cx="8316913" cy="612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 b="1" u="sng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教義的重要</a:t>
            </a:r>
            <a:endParaRPr lang="en-US" altLang="zh-TW" sz="2800" b="1" u="sng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1.</a:t>
            </a: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教義是信仰的骨架</a:t>
            </a: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endParaRPr lang="zh-TW" altLang="en-US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教義就像人的骨頭，沒有骨頭，整個信仰就沒有力量。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TW" altLang="en-US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2.</a:t>
            </a: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教義與生命是不能分開的</a:t>
            </a: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endParaRPr lang="zh-TW" altLang="en-US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如果你說你愛主，卻不願意學教義，那就是只想靠感覺跟隨主，這樣的信仰不會長久。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TW" altLang="en-US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3.</a:t>
            </a: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教義是對神話語的正確認識</a:t>
            </a: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endParaRPr lang="zh-TW" altLang="en-US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教義不是哲學，是對聖經真理有系統的整理，幫助我們認識神，避免偏差。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TW" altLang="en-US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Box 2">
            <a:extLst>
              <a:ext uri="{FF2B5EF4-FFF2-40B4-BE49-F238E27FC236}">
                <a16:creationId xmlns:a16="http://schemas.microsoft.com/office/drawing/2014/main" id="{DD4DF9FA-1057-DE6E-617F-71E417772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126" y="422276"/>
            <a:ext cx="8316913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4.</a:t>
            </a: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錯誤的教義會導致錯誤的生活</a:t>
            </a: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endParaRPr lang="zh-TW" altLang="en-US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你信錯了，就活錯了。從教義開始走偏，生活和靈命一定會出問題。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TW" altLang="en-US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5.</a:t>
            </a: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教義培養敬虔</a:t>
            </a: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endParaRPr lang="zh-TW" altLang="en-US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學教義不是為了頭腦驕傲，而是為了心靈謙卑，越認識神，越知道自己的有限與需要。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Box 2">
            <a:extLst>
              <a:ext uri="{FF2B5EF4-FFF2-40B4-BE49-F238E27FC236}">
                <a16:creationId xmlns:a16="http://schemas.microsoft.com/office/drawing/2014/main" id="{E4278577-C296-6EFB-5ABA-F34D4AF090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126" y="422276"/>
            <a:ext cx="8316913" cy="612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 b="1" u="sng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學習教義的攔阻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TW" altLang="en-US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1. </a:t>
            </a: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認為教義太抽象、難懂</a:t>
            </a: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許多信徒認為教義是神學家在討論的東西，離實際生活太遠，感覺「聽不懂」「不實用」。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林慈信牧師曾說：「我們不是要作神學家，而是要作懂得真理、活出真理的基督徒。」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TW" altLang="en-US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2. </a:t>
            </a: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信仰建立在感覺與經歷上</a:t>
            </a: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endParaRPr lang="zh-TW" altLang="en-US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現代許多信徒傾向追求屬靈感動與經歷，將信仰視為感性旅程，而忽略理性認知的重要性。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林慈信牧師提醒：「信仰不只是感覺，還有認知；不只是愛神，也要認識神。」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TW" altLang="en-US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Box 2">
            <a:extLst>
              <a:ext uri="{FF2B5EF4-FFF2-40B4-BE49-F238E27FC236}">
                <a16:creationId xmlns:a16="http://schemas.microsoft.com/office/drawing/2014/main" id="{77E3D6B3-81AB-E51C-1329-EDA910F5F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126" y="422275"/>
            <a:ext cx="8316913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 b="1" u="sng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學習教義的攔阻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TW" altLang="en-US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3. </a:t>
            </a: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資訊世代注意力分散，缺乏深入思考</a:t>
            </a: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endParaRPr lang="zh-TW" altLang="en-US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在手機與社交媒體充斥的時代，許多人習慣於短訊息與快速內容，缺乏耐心去聽講解系統性教義。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TW" altLang="en-US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4. </a:t>
            </a: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靈命停頓，缺乏追求真理的渴慕</a:t>
            </a: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endParaRPr lang="zh-TW" altLang="en-US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保羅說：「你們還是屬肉體的，不能吃乾糧，只能喝奶」（參哥林多前書</a:t>
            </a: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3:1–2</a:t>
            </a: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）。有些信徒靈命仍幼嫩，對教義「消化不良」。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TW" altLang="en-US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Box 2">
            <a:extLst>
              <a:ext uri="{FF2B5EF4-FFF2-40B4-BE49-F238E27FC236}">
                <a16:creationId xmlns:a16="http://schemas.microsoft.com/office/drawing/2014/main" id="{F1CE337E-64CA-129E-95BF-A6011EB28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126" y="422276"/>
            <a:ext cx="8316913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 b="1" u="sng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學習教義的攔阻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TW" altLang="en-US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5. </a:t>
            </a: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教會本身缺乏教義教導的文化</a:t>
            </a:r>
            <a:r>
              <a:rPr lang="en-US" altLang="zh-TW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  <a:endParaRPr lang="zh-TW" altLang="en-US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有些教會不重視教義，只強調「生活應用」、「如何成功」、「如何得勝」，讓信徒誤以為教義可有可無。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Box 2">
            <a:extLst>
              <a:ext uri="{FF2B5EF4-FFF2-40B4-BE49-F238E27FC236}">
                <a16:creationId xmlns:a16="http://schemas.microsoft.com/office/drawing/2014/main" id="{E95EEB84-9F10-3E17-D8D6-D1B608EB1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4775" y="2379664"/>
            <a:ext cx="83185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zh-TW" altLang="en-US" sz="2800" b="1" u="sng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教義應用分享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zh-TW" altLang="en-US" sz="280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927</Words>
  <Application>Microsoft Office PowerPoint</Application>
  <PresentationFormat>Widescreen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KaiTi</vt:lpstr>
      <vt:lpstr>Aptos</vt:lpstr>
      <vt:lpstr>Aptos Display</vt:lpstr>
      <vt:lpstr>Arial</vt:lpstr>
      <vt:lpstr>Calibri</vt:lpstr>
      <vt:lpstr>Times New Roman</vt:lpstr>
      <vt:lpstr>1_Office Theme</vt:lpstr>
      <vt:lpstr>主日學 05/25/2025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BCCC_User</dc:creator>
  <cp:lastModifiedBy>BCCC_User</cp:lastModifiedBy>
  <cp:revision>1</cp:revision>
  <dcterms:created xsi:type="dcterms:W3CDTF">2025-05-25T16:09:59Z</dcterms:created>
  <dcterms:modified xsi:type="dcterms:W3CDTF">2025-05-25T16:10:37Z</dcterms:modified>
</cp:coreProperties>
</file>