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Lst>
  <p:sldSz cx="9144000" cy="6858000" type="screen4x3"/>
  <p:notesSz cx="6858000" cy="9144000"/>
  <p:embeddedFontLst>
    <p:embeddedFont>
      <p:font typeface="Microsoft YaHei" panose="020B0503020204020204" pitchFamily="34" charset="-122"/>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7" roundtripDataSignature="AMtx7mj5vU8UsPplSXfOr0wT/OyhpZEI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8C4930-87E8-4932-8F98-069C64F4CF21}">
  <a:tblStyle styleId="{AA8C4930-87E8-4932-8F98-069C64F4CF2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9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97"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10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5" name="Google Shape;93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0" name="Google Shape;94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5" name="Google Shape;94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0" name="Google Shape;95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5" name="Google Shape;95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5" name="Google Shape;96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0" name="Google Shape;97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5" name="Google Shape;97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0" name="Google Shape;980;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4" name="Google Shape;89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5" name="Google Shape;98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0" name="Google Shape;990;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5" name="Google Shape;99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0" name="Google Shape;100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9" name="Google Shape;89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4" name="Google Shape;914;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9" name="Google Shape;91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5" name="Google Shape;925;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0" name="Google Shape;93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7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72"/>
        <p:cNvGrpSpPr/>
        <p:nvPr/>
      </p:nvGrpSpPr>
      <p:grpSpPr>
        <a:xfrm>
          <a:off x="0" y="0"/>
          <a:ext cx="0" cy="0"/>
          <a:chOff x="0" y="0"/>
          <a:chExt cx="0" cy="0"/>
        </a:xfrm>
      </p:grpSpPr>
      <p:sp>
        <p:nvSpPr>
          <p:cNvPr id="73" name="Google Shape;73;p17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5" name="Google Shape;75;p17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78"/>
        <p:cNvGrpSpPr/>
        <p:nvPr/>
      </p:nvGrpSpPr>
      <p:grpSpPr>
        <a:xfrm>
          <a:off x="0" y="0"/>
          <a:ext cx="0" cy="0"/>
          <a:chOff x="0" y="0"/>
          <a:chExt cx="0" cy="0"/>
        </a:xfrm>
      </p:grpSpPr>
      <p:sp>
        <p:nvSpPr>
          <p:cNvPr id="79" name="Google Shape;79;p176"/>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6"/>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21"/>
        <p:cNvGrpSpPr/>
        <p:nvPr/>
      </p:nvGrpSpPr>
      <p:grpSpPr>
        <a:xfrm>
          <a:off x="0" y="0"/>
          <a:ext cx="0" cy="0"/>
          <a:chOff x="0" y="0"/>
          <a:chExt cx="0" cy="0"/>
        </a:xfrm>
      </p:grpSpPr>
      <p:sp>
        <p:nvSpPr>
          <p:cNvPr id="22" name="Google Shape;22;p16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27"/>
        <p:cNvGrpSpPr/>
        <p:nvPr/>
      </p:nvGrpSpPr>
      <p:grpSpPr>
        <a:xfrm>
          <a:off x="0" y="0"/>
          <a:ext cx="0" cy="0"/>
          <a:chOff x="0" y="0"/>
          <a:chExt cx="0" cy="0"/>
        </a:xfrm>
      </p:grpSpPr>
      <p:sp>
        <p:nvSpPr>
          <p:cNvPr id="28" name="Google Shape;28;p168"/>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8"/>
          <p:cNvSpPr txBox="1">
            <a:spLocks noGrp="1"/>
          </p:cNvSpPr>
          <p:nvPr>
            <p:ph type="body" idx="1"/>
          </p:nvPr>
        </p:nvSpPr>
        <p:spPr>
          <a:xfrm rot="5400000">
            <a:off x="2396332"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6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33"/>
        <p:cNvGrpSpPr/>
        <p:nvPr/>
      </p:nvGrpSpPr>
      <p:grpSpPr>
        <a:xfrm>
          <a:off x="0" y="0"/>
          <a:ext cx="0" cy="0"/>
          <a:chOff x="0" y="0"/>
          <a:chExt cx="0" cy="0"/>
        </a:xfrm>
      </p:grpSpPr>
      <p:sp>
        <p:nvSpPr>
          <p:cNvPr id="34" name="Google Shape;34;p16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9"/>
          <p:cNvSpPr>
            <a:spLocks noGrp="1"/>
          </p:cNvSpPr>
          <p:nvPr>
            <p:ph type="pic" idx="2"/>
          </p:nvPr>
        </p:nvSpPr>
        <p:spPr>
          <a:xfrm>
            <a:off x="3887391" y="987426"/>
            <a:ext cx="4629150" cy="4873625"/>
          </a:xfrm>
          <a:prstGeom prst="rect">
            <a:avLst/>
          </a:prstGeom>
          <a:noFill/>
          <a:ln>
            <a:noFill/>
          </a:ln>
        </p:spPr>
      </p:sp>
      <p:sp>
        <p:nvSpPr>
          <p:cNvPr id="36" name="Google Shape;36;p16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16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40"/>
        <p:cNvGrpSpPr/>
        <p:nvPr/>
      </p:nvGrpSpPr>
      <p:grpSpPr>
        <a:xfrm>
          <a:off x="0" y="0"/>
          <a:ext cx="0" cy="0"/>
          <a:chOff x="0" y="0"/>
          <a:chExt cx="0" cy="0"/>
        </a:xfrm>
      </p:grpSpPr>
      <p:sp>
        <p:nvSpPr>
          <p:cNvPr id="41" name="Google Shape;41;p17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17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17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7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7"/>
        <p:cNvGrpSpPr/>
        <p:nvPr/>
      </p:nvGrpSpPr>
      <p:grpSpPr>
        <a:xfrm>
          <a:off x="0" y="0"/>
          <a:ext cx="0" cy="0"/>
          <a:chOff x="0" y="0"/>
          <a:chExt cx="0" cy="0"/>
        </a:xfrm>
      </p:grpSpPr>
      <p:sp>
        <p:nvSpPr>
          <p:cNvPr id="48" name="Google Shape;48;p17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1"/>
        <p:cNvGrpSpPr/>
        <p:nvPr/>
      </p:nvGrpSpPr>
      <p:grpSpPr>
        <a:xfrm>
          <a:off x="0" y="0"/>
          <a:ext cx="0" cy="0"/>
          <a:chOff x="0" y="0"/>
          <a:chExt cx="0" cy="0"/>
        </a:xfrm>
      </p:grpSpPr>
      <p:sp>
        <p:nvSpPr>
          <p:cNvPr id="52" name="Google Shape;52;p172"/>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7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56"/>
        <p:cNvGrpSpPr/>
        <p:nvPr/>
      </p:nvGrpSpPr>
      <p:grpSpPr>
        <a:xfrm>
          <a:off x="0" y="0"/>
          <a:ext cx="0" cy="0"/>
          <a:chOff x="0" y="0"/>
          <a:chExt cx="0" cy="0"/>
        </a:xfrm>
      </p:grpSpPr>
      <p:sp>
        <p:nvSpPr>
          <p:cNvPr id="57" name="Google Shape;57;p17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7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7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7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7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7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65"/>
        <p:cNvGrpSpPr/>
        <p:nvPr/>
      </p:nvGrpSpPr>
      <p:grpSpPr>
        <a:xfrm>
          <a:off x="0" y="0"/>
          <a:ext cx="0" cy="0"/>
          <a:chOff x="0" y="0"/>
          <a:chExt cx="0" cy="0"/>
        </a:xfrm>
      </p:grpSpPr>
      <p:sp>
        <p:nvSpPr>
          <p:cNvPr id="66" name="Google Shape;66;p174"/>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7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7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98989"/>
              </a:buClr>
              <a:buSzPts val="1200"/>
              <a:buFont typeface="Times New Roman"/>
              <a:buNone/>
              <a:defRPr sz="1200" b="0" i="0" u="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3"/>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7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7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898989"/>
              </a:buClr>
              <a:buSzPts val="1200"/>
              <a:buFont typeface="Times New Roman"/>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75B6"/>
        </a:solidFill>
        <a:effectLst/>
      </p:bgPr>
    </p:bg>
    <p:spTree>
      <p:nvGrpSpPr>
        <p:cNvPr id="1" name="Shape 889"/>
        <p:cNvGrpSpPr/>
        <p:nvPr/>
      </p:nvGrpSpPr>
      <p:grpSpPr>
        <a:xfrm>
          <a:off x="0" y="0"/>
          <a:ext cx="0" cy="0"/>
          <a:chOff x="0" y="0"/>
          <a:chExt cx="0" cy="0"/>
        </a:xfrm>
      </p:grpSpPr>
      <p:sp>
        <p:nvSpPr>
          <p:cNvPr id="890" name="Google Shape;890;p35"/>
          <p:cNvSpPr txBox="1">
            <a:spLocks noGrp="1"/>
          </p:cNvSpPr>
          <p:nvPr>
            <p:ph type="ctrTitle"/>
          </p:nvPr>
        </p:nvSpPr>
        <p:spPr>
          <a:xfrm>
            <a:off x="133350" y="681037"/>
            <a:ext cx="8894762" cy="35750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00"/>
              </a:buClr>
              <a:buSzPts val="4600"/>
              <a:buFont typeface="Microsoft YaHei"/>
              <a:buNone/>
            </a:pPr>
            <a:r>
              <a:rPr lang="en-US" sz="4600" b="1" i="0" u="none">
                <a:solidFill>
                  <a:srgbClr val="FFFF00"/>
                </a:solidFill>
                <a:latin typeface="Microsoft YaHei"/>
                <a:ea typeface="Microsoft YaHei"/>
                <a:cs typeface="Microsoft YaHei"/>
                <a:sym typeface="Microsoft YaHei"/>
              </a:rPr>
              <a:t>人的论断与神的审判</a:t>
            </a:r>
            <a:br>
              <a:rPr lang="en-US" sz="4600" b="1" i="0" u="none">
                <a:solidFill>
                  <a:srgbClr val="FFFF00"/>
                </a:solidFill>
                <a:latin typeface="Microsoft YaHei"/>
                <a:ea typeface="Microsoft YaHei"/>
                <a:cs typeface="Microsoft YaHei"/>
                <a:sym typeface="Microsoft YaHei"/>
              </a:rPr>
            </a:br>
            <a:r>
              <a:rPr lang="en-US" sz="4600" b="1" i="0" u="none">
                <a:solidFill>
                  <a:schemeClr val="lt1"/>
                </a:solidFill>
                <a:latin typeface="Microsoft YaHei"/>
                <a:ea typeface="Microsoft YaHei"/>
                <a:cs typeface="Microsoft YaHei"/>
                <a:sym typeface="Microsoft YaHei"/>
              </a:rPr>
              <a:t>Man's Judgment Vs. God's Judgment</a:t>
            </a:r>
            <a:endParaRPr/>
          </a:p>
        </p:txBody>
      </p:sp>
      <p:sp>
        <p:nvSpPr>
          <p:cNvPr id="891" name="Google Shape;891;p35"/>
          <p:cNvSpPr txBox="1">
            <a:spLocks noGrp="1"/>
          </p:cNvSpPr>
          <p:nvPr>
            <p:ph type="subTitle" idx="1"/>
          </p:nvPr>
        </p:nvSpPr>
        <p:spPr>
          <a:xfrm>
            <a:off x="984250" y="5202237"/>
            <a:ext cx="6858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sz="2400" b="1" i="0" u="none">
                <a:solidFill>
                  <a:schemeClr val="lt1"/>
                </a:solidFill>
                <a:latin typeface="Calibri"/>
                <a:ea typeface="Calibri"/>
                <a:cs typeface="Calibri"/>
                <a:sym typeface="Calibri"/>
              </a:rPr>
              <a:t>Boise Chinese Christian Church </a:t>
            </a:r>
            <a:endParaRPr/>
          </a:p>
          <a:p>
            <a:pPr marL="0" lvl="0" indent="0" algn="ctr" rtl="0">
              <a:lnSpc>
                <a:spcPct val="90000"/>
              </a:lnSpc>
              <a:spcBef>
                <a:spcPts val="1000"/>
              </a:spcBef>
              <a:spcAft>
                <a:spcPts val="0"/>
              </a:spcAft>
              <a:buClr>
                <a:schemeClr val="lt1"/>
              </a:buClr>
              <a:buSzPts val="2400"/>
              <a:buNone/>
            </a:pPr>
            <a:r>
              <a:rPr lang="en-US" sz="2400" b="1" i="0" u="none">
                <a:solidFill>
                  <a:schemeClr val="lt1"/>
                </a:solidFill>
                <a:latin typeface="Calibri"/>
                <a:ea typeface="Calibri"/>
                <a:cs typeface="Calibri"/>
                <a:sym typeface="Calibri"/>
              </a:rPr>
              <a:t>8/3/2025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44"/>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路加福音</a:t>
            </a:r>
            <a:r>
              <a:rPr lang="en-US" sz="3200" b="1" i="0" u="sng">
                <a:solidFill>
                  <a:schemeClr val="lt1"/>
                </a:solidFill>
                <a:latin typeface="Calibri"/>
                <a:ea typeface="Calibri"/>
                <a:cs typeface="Calibri"/>
                <a:sym typeface="Calibri"/>
              </a:rPr>
              <a:t> Luke 15:25-32】</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27 仆人说：‘你兄弟来了，你父亲因为得他无灾无病地回来，把肥牛犊宰了。’</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he said to him, "Your brother has come, and because he has received him safe and sound, your father has killed the fatted calf.'</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28 大儿子却生气，不肯进去，他父亲就出来劝他。</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he was angry and would not go in. Therefore his father came out and pleaded with him.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45"/>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路加福音</a:t>
            </a:r>
            <a:r>
              <a:rPr lang="en-US" sz="3200" b="1" i="0" u="sng">
                <a:solidFill>
                  <a:schemeClr val="lt1"/>
                </a:solidFill>
                <a:latin typeface="Calibri"/>
                <a:ea typeface="Calibri"/>
                <a:cs typeface="Calibri"/>
                <a:sym typeface="Calibri"/>
              </a:rPr>
              <a:t> Luke 15:25-32】</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29 他对父亲说：‘我服侍你这多年，从来没有违背过你的命，你并没有给我一只山羊羔，叫我和朋友一同快乐。</a:t>
            </a:r>
            <a:r>
              <a:rPr lang="en-US" sz="3000" b="1" i="0" u="none">
                <a:solidFill>
                  <a:schemeClr val="lt1"/>
                </a:solidFill>
                <a:latin typeface="Calibri"/>
                <a:ea typeface="Calibri"/>
                <a:cs typeface="Calibri"/>
                <a:sym typeface="Calibri"/>
              </a:rPr>
              <a:t>So he answered and said to his father, "Lo, these many years I have been serving you; I never transgressed your commandment at any time; and yet you never gave me a young goat, that I might make merry with my friends.</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30 但你这个儿子和娼妓吞尽了你的产业，他一来了，你倒为他宰了肥牛犊。</a:t>
            </a:r>
            <a:r>
              <a:rPr lang="en-US" sz="3000" b="1" i="0" u="none">
                <a:solidFill>
                  <a:srgbClr val="FFFF00"/>
                </a:solidFill>
                <a:latin typeface="Calibri"/>
                <a:ea typeface="Calibri"/>
                <a:cs typeface="Calibri"/>
                <a:sym typeface="Calibri"/>
              </a:rPr>
              <a:t>’ </a:t>
            </a:r>
            <a:r>
              <a:rPr lang="en-US" sz="3000" b="1" i="0" u="none">
                <a:solidFill>
                  <a:schemeClr val="lt1"/>
                </a:solidFill>
                <a:latin typeface="Calibri"/>
                <a:ea typeface="Calibri"/>
                <a:cs typeface="Calibri"/>
                <a:sym typeface="Calibri"/>
              </a:rPr>
              <a:t>But as soon as this son of yours came, who has devoured your livelihood with harlots, you killed the fatted calf for him.'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46"/>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路加福音</a:t>
            </a:r>
            <a:r>
              <a:rPr lang="en-US" sz="3200" b="1" i="0" u="sng">
                <a:solidFill>
                  <a:schemeClr val="lt1"/>
                </a:solidFill>
                <a:latin typeface="Calibri"/>
                <a:ea typeface="Calibri"/>
                <a:cs typeface="Calibri"/>
                <a:sym typeface="Calibri"/>
              </a:rPr>
              <a:t> Luke 15:25-32】</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31 父亲对他说：‘儿啊，你常和我同在，我一切所有的都是你的；"</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he said to him, "Son, you are always with me, and all that I have is yours.</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32 只是你这个兄弟是死而复活、失而又得的，所以我们理当欢喜快乐。’”</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It was right that we should make merry and be glad, for your brother was dead and is alive again, and was lost and is found."'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47"/>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罗马书</a:t>
            </a:r>
            <a:r>
              <a:rPr lang="en-US" sz="3200" b="1" i="0" u="sng">
                <a:solidFill>
                  <a:schemeClr val="lt1"/>
                </a:solidFill>
                <a:latin typeface="Calibri"/>
                <a:ea typeface="Calibri"/>
                <a:cs typeface="Calibri"/>
                <a:sym typeface="Calibri"/>
              </a:rPr>
              <a:t> Romans 2:1-3】</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 你这论断人的，无论你是谁，也无可推诿。你在什么事上论断人，就在什么事上定自己的罪。因你这论断人的，自己所行却和别人一样。</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Therefore you are inexcusable, O man, whoever you are who judge, for in whatever you judge another you condemn yourself; for you who judge practice the same things.</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 我们知道这样行的人，　神必照真理审判他。</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we know that the judgment of God is according to truth against those who practice such things.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48"/>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罗马书</a:t>
            </a:r>
            <a:r>
              <a:rPr lang="en-US" sz="3200" b="1" i="0" u="sng">
                <a:solidFill>
                  <a:schemeClr val="lt1"/>
                </a:solidFill>
                <a:latin typeface="Calibri"/>
                <a:ea typeface="Calibri"/>
                <a:cs typeface="Calibri"/>
                <a:sym typeface="Calibri"/>
              </a:rPr>
              <a:t> Romans 2:1-3】</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3 你这人哪，你论断行这样事的人，自己所行的却和别人一样，你以为能逃脱　神的审判吗？</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do you think this, O man, you who judge those practicing such things, and doing the same, that you will escape the judgment of God?</a:t>
            </a:r>
            <a:endParaRPr/>
          </a:p>
          <a:p>
            <a:pPr marL="0" lvl="0" indent="0" algn="ctr" rtl="0">
              <a:lnSpc>
                <a:spcPct val="90000"/>
              </a:lnSpc>
              <a:spcBef>
                <a:spcPts val="1000"/>
              </a:spcBef>
              <a:spcAft>
                <a:spcPts val="0"/>
              </a:spcAft>
              <a:buClr>
                <a:schemeClr val="dk1"/>
              </a:buClr>
              <a:buSzPts val="3200"/>
              <a:buNone/>
            </a:pPr>
            <a:endParaRPr sz="3200" b="1" i="0" u="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49"/>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路加福音</a:t>
            </a:r>
            <a:r>
              <a:rPr lang="en-US" sz="3200" b="1" i="0" u="sng">
                <a:solidFill>
                  <a:schemeClr val="lt1"/>
                </a:solidFill>
                <a:latin typeface="Calibri"/>
                <a:ea typeface="Calibri"/>
                <a:cs typeface="Calibri"/>
                <a:sym typeface="Calibri"/>
              </a:rPr>
              <a:t> Luke 15:30】</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30 但你这个儿子和娼妓吞尽了你的产业，他一来了，你倒为他宰了肥牛犊。’ </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as soon as this son of yours came, who has devoured your livelihood with harlots, you killed the fatted calf for him.'</a:t>
            </a:r>
            <a:endParaRPr/>
          </a:p>
          <a:p>
            <a:pPr marL="0" lvl="0" indent="0" algn="ctr" rtl="0">
              <a:lnSpc>
                <a:spcPct val="90000"/>
              </a:lnSpc>
              <a:spcBef>
                <a:spcPts val="1000"/>
              </a:spcBef>
              <a:spcAft>
                <a:spcPts val="0"/>
              </a:spcAft>
              <a:buClr>
                <a:schemeClr val="dk1"/>
              </a:buClr>
              <a:buSzPts val="3200"/>
              <a:buNone/>
            </a:pPr>
            <a:endParaRPr sz="3200" b="1" i="0" u="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50"/>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路加福音 </a:t>
            </a:r>
            <a:r>
              <a:rPr lang="en-US" sz="3200" b="1" i="0" u="sng">
                <a:solidFill>
                  <a:schemeClr val="lt1"/>
                </a:solidFill>
                <a:latin typeface="Calibri"/>
                <a:ea typeface="Calibri"/>
                <a:cs typeface="Calibri"/>
                <a:sym typeface="Calibri"/>
              </a:rPr>
              <a:t>Luke 15：29】</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他对父亲说: ‘我服事你这多年，从来没有违背过你的命，你并没有给我一只山羊羔，叫我和朋友一同快乐。 </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he answered his father, `Look! All these years I've been slaving for you and never disobeyed your orders. Yet you never gave me even a young goat so I could celebrate with my friends.’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51"/>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路加福音</a:t>
            </a:r>
            <a:r>
              <a:rPr lang="en-US" sz="3200" b="1" i="0" u="sng">
                <a:solidFill>
                  <a:schemeClr val="lt1"/>
                </a:solidFill>
                <a:latin typeface="Calibri"/>
                <a:ea typeface="Calibri"/>
                <a:cs typeface="Calibri"/>
                <a:sym typeface="Calibri"/>
              </a:rPr>
              <a:t> Luke 6:45】</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善人从他心里所存的善就发出善来；恶人从他心里所存的恶就发出恶来；因为心里所充满的，口里就说出来。</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 good man brings good things out of the good stored up in his heart, and the evil man brings evil things out of the evil stored up in his heart. For out of the overflow of his heart his mouth speaks.</a:t>
            </a:r>
            <a:endParaRPr/>
          </a:p>
          <a:p>
            <a:pPr marL="0" lvl="0" indent="0" algn="ctr" rtl="0">
              <a:lnSpc>
                <a:spcPct val="90000"/>
              </a:lnSpc>
              <a:spcBef>
                <a:spcPts val="1000"/>
              </a:spcBef>
              <a:spcAft>
                <a:spcPts val="0"/>
              </a:spcAft>
              <a:buClr>
                <a:schemeClr val="dk1"/>
              </a:buClr>
              <a:buSzPts val="3200"/>
              <a:buNone/>
            </a:pPr>
            <a:endParaRPr sz="3200" b="1" i="0" u="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52"/>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创世记</a:t>
            </a:r>
            <a:r>
              <a:rPr lang="en-US" sz="3200" b="1" i="0" u="sng">
                <a:solidFill>
                  <a:schemeClr val="lt1"/>
                </a:solidFill>
                <a:latin typeface="Calibri"/>
                <a:ea typeface="Calibri"/>
                <a:cs typeface="Calibri"/>
                <a:sym typeface="Calibri"/>
              </a:rPr>
              <a:t> Genesis 3:9-12】</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9 耶和华　神呼唤那人，对他说：“你在哪里？”</a:t>
            </a:r>
            <a:r>
              <a:rPr lang="en-US" sz="3200" b="1" i="0" u="none">
                <a:solidFill>
                  <a:schemeClr val="lt1"/>
                </a:solidFill>
                <a:latin typeface="Calibri"/>
                <a:ea typeface="Calibri"/>
                <a:cs typeface="Calibri"/>
                <a:sym typeface="Calibri"/>
              </a:rPr>
              <a:t> </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Then the Lord God called to Adam and said to him, “Where are you?”</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10 他说：“我在园中听见你的声音，我就害怕，因为我赤身露体，我便藏了。” </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So he said, “I heard Your voice in the garden, and I was afraid because I was naked; and I hid myself.”</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53"/>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创世记</a:t>
            </a:r>
            <a:r>
              <a:rPr lang="en-US" sz="3200" b="1" i="0" u="sng">
                <a:solidFill>
                  <a:schemeClr val="lt1"/>
                </a:solidFill>
                <a:latin typeface="Calibri"/>
                <a:ea typeface="Calibri"/>
                <a:cs typeface="Calibri"/>
                <a:sym typeface="Calibri"/>
              </a:rPr>
              <a:t> Genesis 3:9-12】</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11 耶和华说：“谁告诉你赤身露体呢？莫非你吃了我吩咐你不可吃的那树上的果子吗？” </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He said, “Who told you that you were naked? Have you eaten from the tree of which I commanded you that you should not eat?”</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12 那人说：“你所赐给我、与我同居的女人，她把那树上的果子给我，我就吃了。”</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Then the man said, “The woman whom You gave to be with me, she gave me of the tree, and I 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36"/>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罗马书</a:t>
            </a:r>
            <a:r>
              <a:rPr lang="en-US" sz="3200" b="1" i="0" u="sng">
                <a:solidFill>
                  <a:schemeClr val="lt1"/>
                </a:solidFill>
                <a:latin typeface="Calibri"/>
                <a:ea typeface="Calibri"/>
                <a:cs typeface="Calibri"/>
                <a:sym typeface="Calibri"/>
              </a:rPr>
              <a:t> Romans 2:1-5】</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 你这论断人的，无论你是谁，也无可推诿。你在什么事上论断人，就在什么事上定自己的罪。因你这论断人的，自己所行却和别人一样。</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Therefore you are inexcusable, O man, whoever you are who judge, for in whatever you judge another you condemn yourself; for you who judge practice the same things.</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 我们知道这样行的人，　神必照真理审判他。</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we know that the judgment of God is according to truth against those who practice such things.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54"/>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罗马书</a:t>
            </a:r>
            <a:r>
              <a:rPr lang="en-US" sz="3200" b="1" i="0" u="sng">
                <a:solidFill>
                  <a:schemeClr val="lt1"/>
                </a:solidFill>
                <a:latin typeface="Calibri"/>
                <a:ea typeface="Calibri"/>
                <a:cs typeface="Calibri"/>
                <a:sym typeface="Calibri"/>
              </a:rPr>
              <a:t> Romans 2:1-5】</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 你这论断人的，无论你是谁，也无可推诿。你在什么事上论断人，就在什么事上定自己的罪。因你这论断人的，自己所行却和别人一样。</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Therefore you are inexcusable, O man, whoever you are who judge, for in whatever you judge another you condemn yourself; for you who judge practice the same things.</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 我们知道这样行的人，　神必照真理审判他。</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we know that the judgment of God is according to truth against those who practice such things.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55"/>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罗马书</a:t>
            </a:r>
            <a:r>
              <a:rPr lang="en-US" sz="3200" b="1" i="0" u="sng">
                <a:solidFill>
                  <a:schemeClr val="lt1"/>
                </a:solidFill>
                <a:latin typeface="Calibri"/>
                <a:ea typeface="Calibri"/>
                <a:cs typeface="Calibri"/>
                <a:sym typeface="Calibri"/>
              </a:rPr>
              <a:t> Romans 2:1-5】</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3 你这人哪，你论断行这样事的人，自己所行的却和别人一样，你以为能逃脱　神的审判吗？</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do you think this, O man, you who judge those practicing such things, and doing the same, that you will escape the judgment of God?</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4 还是你藐视祂丰富的恩慈、宽容、忍耐，不晓得祂的恩慈是领你悔改呢？</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Or do you despise the riches of His goodness, forbearance, and longsuffering, not knowing that the goodness of God leads you to repentance?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56"/>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罗马书</a:t>
            </a:r>
            <a:r>
              <a:rPr lang="en-US" sz="3200" b="1" i="0" u="sng">
                <a:solidFill>
                  <a:schemeClr val="lt1"/>
                </a:solidFill>
                <a:latin typeface="Calibri"/>
                <a:ea typeface="Calibri"/>
                <a:cs typeface="Calibri"/>
                <a:sym typeface="Calibri"/>
              </a:rPr>
              <a:t> Romans 2:1-5】</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5 你竟任着你刚硬不悔改的心，为自己积蓄忿怒，以致　神震怒，显祂公义审判的日子来到。</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in accordance with your hardness and your impenitent heart you are treasuring up for yourself wrath in the day of wrath and revelation of the righteous judgment of God,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57"/>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约翰一书</a:t>
            </a:r>
            <a:r>
              <a:rPr lang="en-US" sz="3200" b="1" i="0" u="sng">
                <a:solidFill>
                  <a:schemeClr val="lt1"/>
                </a:solidFill>
                <a:latin typeface="Calibri"/>
                <a:ea typeface="Calibri"/>
                <a:cs typeface="Calibri"/>
                <a:sym typeface="Calibri"/>
              </a:rPr>
              <a:t> 1 John 1:8-9】</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8 我们若说自己无罪，便是自欺，真理不在我们心里了；</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If we say that we have no sin, we deceive ourselves, and the truth is not in us.</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9 我们若认自己的罪，　神是信实的，是公义的，必要赦免我们的罪，洗净我们一切的不义；</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If we confess our sins, He is faithful and just to forgive us our sins and to cleanse us from all unrighteousness.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37"/>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罗马书</a:t>
            </a:r>
            <a:r>
              <a:rPr lang="en-US" sz="3200" b="1" i="0" u="sng">
                <a:solidFill>
                  <a:schemeClr val="lt1"/>
                </a:solidFill>
                <a:latin typeface="Calibri"/>
                <a:ea typeface="Calibri"/>
                <a:cs typeface="Calibri"/>
                <a:sym typeface="Calibri"/>
              </a:rPr>
              <a:t> Romans 2:1-5】</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3 你这人哪，你论断行这样事的人，自己所行的却和别人一样，你以为能逃脱　神的审判吗？</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do you think this, O man, you who judge those practicing such things, and doing the same, that you will escape the judgment of God?</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4 还是你藐视祂丰富的恩慈、宽容、忍耐，不晓得祂的恩慈是领你悔改呢？</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Or do you despise the riches of His goodness, forbearance, and longsuffering, not knowing that the goodness of God leads you to repentance?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38"/>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罗马书</a:t>
            </a:r>
            <a:r>
              <a:rPr lang="en-US" sz="3200" b="1" i="0" u="sng">
                <a:solidFill>
                  <a:schemeClr val="lt1"/>
                </a:solidFill>
                <a:latin typeface="Calibri"/>
                <a:ea typeface="Calibri"/>
                <a:cs typeface="Calibri"/>
                <a:sym typeface="Calibri"/>
              </a:rPr>
              <a:t> Romans 2:1-5】</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5 你竟任着你刚硬不悔改的心，为自己积蓄忿怒，以致　神震怒，显祂公义审判的日子来到。</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in accordance with your hardness and your impenitent heart you are treasuring up for yourself wrath in the day of wrath and revelation of the righteous judgment of God,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39"/>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马太福音</a:t>
            </a:r>
            <a:r>
              <a:rPr lang="en-US" sz="3200" b="1" i="0" u="sng">
                <a:solidFill>
                  <a:schemeClr val="lt1"/>
                </a:solidFill>
                <a:latin typeface="Calibri"/>
                <a:ea typeface="Calibri"/>
                <a:cs typeface="Calibri"/>
                <a:sym typeface="Calibri"/>
              </a:rPr>
              <a:t> Matthew 3:7-10】</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7 约翰看见许多法利赛人和撒都该人也来受洗，就对他们说：“毒蛇的种类！谁指示你们逃避将来的忿怒呢？</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But when he saw many of the Pharisees and Sadducees coming to his baptism, he said to them, “Brood of vipers! Who warned you to flee from the wrath to come?</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8 你们要结出果子来，与悔改的心相称。</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Therefore bear fruits worthy of repentance,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40"/>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马太福音</a:t>
            </a:r>
            <a:r>
              <a:rPr lang="en-US" sz="3200" b="1" i="0" u="sng">
                <a:solidFill>
                  <a:schemeClr val="lt1"/>
                </a:solidFill>
                <a:latin typeface="Calibri"/>
                <a:ea typeface="Calibri"/>
                <a:cs typeface="Calibri"/>
                <a:sym typeface="Calibri"/>
              </a:rPr>
              <a:t> Matthew 3:7-10】</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9 不要自己心里说：‘有亚伯拉罕为我们的祖宗。’我告诉你们：　神能从这些石头中给亚伯拉罕兴起子孙来。</a:t>
            </a:r>
            <a:r>
              <a:rPr lang="en-US" sz="3200" b="1" i="0" u="none">
                <a:solidFill>
                  <a:schemeClr val="lt1"/>
                </a:solidFill>
                <a:latin typeface="Calibri"/>
                <a:ea typeface="Calibri"/>
                <a:cs typeface="Calibri"/>
                <a:sym typeface="Calibri"/>
              </a:rPr>
              <a:t>and do not think to say to yourselves, ‘We have Abraham as our father.’ For I say to you that God is able to raise up children to Abraham from these stones.</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10 现在斧子已经放在树根上，凡不结好果子的树，就砍下来丢在火里。</a:t>
            </a:r>
            <a:endParaRPr/>
          </a:p>
          <a:p>
            <a:pPr marL="0" lvl="0" indent="0" algn="l" rtl="0">
              <a:lnSpc>
                <a:spcPct val="100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And even now the ax is laid to the root of the trees. Therefore every tree which does not bear good fruit is cut down and thrown into the fire.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41"/>
          <p:cNvSpPr txBox="1">
            <a:spLocks noGrp="1"/>
          </p:cNvSpPr>
          <p:nvPr>
            <p:ph type="subTitle" idx="1"/>
          </p:nvPr>
        </p:nvSpPr>
        <p:spPr>
          <a:xfrm>
            <a:off x="0" y="0"/>
            <a:ext cx="9144000" cy="6858000"/>
          </a:xfrm>
          <a:prstGeom prst="rect">
            <a:avLst/>
          </a:prstGeom>
          <a:solidFill>
            <a:schemeClr val="dk1"/>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dirty="0"/>
          </a:p>
        </p:txBody>
      </p:sp>
      <p:pic>
        <p:nvPicPr>
          <p:cNvPr id="3" name="a nasty world">
            <a:hlinkClick r:id="" action="ppaction://media"/>
            <a:extLst>
              <a:ext uri="{FF2B5EF4-FFF2-40B4-BE49-F238E27FC236}">
                <a16:creationId xmlns:a16="http://schemas.microsoft.com/office/drawing/2014/main" id="{7C4B934F-1536-AAF9-FCCF-FC87C544ADA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57500" y="381000"/>
            <a:ext cx="3429000"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42"/>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罗马书</a:t>
            </a:r>
            <a:r>
              <a:rPr lang="en-US" sz="3200" b="1" i="0" u="sng">
                <a:solidFill>
                  <a:schemeClr val="lt1"/>
                </a:solidFill>
                <a:latin typeface="Calibri"/>
                <a:ea typeface="Calibri"/>
                <a:cs typeface="Calibri"/>
                <a:sym typeface="Calibri"/>
              </a:rPr>
              <a:t> Romans 3:10-12】</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10 就如经上所记：“没有义人，连一个也没有；</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As it is written: “There is none righteous, no, not one;</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11 没有明白的，没有寻求　神的；</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There is none who understands; There is none who seeks after God.</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12 都是偏离正路，一同变为无用。没有行善的，连一个也没有。</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They have all turned aside; They have together become unprofitable; There is none who does good, no, not one.”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3"/>
          <p:cNvSpPr txBox="1">
            <a:spLocks noGrp="1"/>
          </p:cNvSpPr>
          <p:nvPr>
            <p:ph type="subTitle" idx="1"/>
          </p:nvPr>
        </p:nvSpPr>
        <p:spPr>
          <a:xfrm>
            <a:off x="0" y="0"/>
            <a:ext cx="9144000" cy="6858000"/>
          </a:xfrm>
          <a:prstGeom prst="rect">
            <a:avLst/>
          </a:prstGeom>
          <a:gradFill>
            <a:gsLst>
              <a:gs pos="0">
                <a:srgbClr val="203864"/>
              </a:gs>
              <a:gs pos="74000">
                <a:srgbClr val="2F5597"/>
              </a:gs>
              <a:gs pos="83000">
                <a:srgbClr val="2F5597"/>
              </a:gs>
              <a:gs pos="100000">
                <a:srgbClr val="2F5597"/>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i="0" u="sng">
                <a:solidFill>
                  <a:schemeClr val="lt1"/>
                </a:solidFill>
                <a:latin typeface="Calibri"/>
                <a:ea typeface="Calibri"/>
                <a:cs typeface="Calibri"/>
                <a:sym typeface="Calibri"/>
              </a:rPr>
              <a:t>【</a:t>
            </a:r>
            <a:r>
              <a:rPr lang="en-US" sz="3200" b="1" i="0" u="sng">
                <a:solidFill>
                  <a:srgbClr val="FFFF00"/>
                </a:solidFill>
                <a:latin typeface="Calibri"/>
                <a:ea typeface="Calibri"/>
                <a:cs typeface="Calibri"/>
                <a:sym typeface="Calibri"/>
              </a:rPr>
              <a:t>路加福音</a:t>
            </a:r>
            <a:r>
              <a:rPr lang="en-US" sz="3200" b="1" i="0" u="sng">
                <a:solidFill>
                  <a:schemeClr val="lt1"/>
                </a:solidFill>
                <a:latin typeface="Calibri"/>
                <a:ea typeface="Calibri"/>
                <a:cs typeface="Calibri"/>
                <a:sym typeface="Calibri"/>
              </a:rPr>
              <a:t> Luke 15:25-32】</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25 那时，大儿子正在田里。他回来离家不远，听见作乐跳舞的声音，</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"Now his older son was in the field. And as he came and drew near to the house, he heard music and dancing.</a:t>
            </a:r>
            <a:endParaRPr/>
          </a:p>
          <a:p>
            <a:pPr marL="0" lvl="0" indent="0" algn="l" rtl="0">
              <a:lnSpc>
                <a:spcPct val="112000"/>
              </a:lnSpc>
              <a:spcBef>
                <a:spcPts val="1000"/>
              </a:spcBef>
              <a:spcAft>
                <a:spcPts val="0"/>
              </a:spcAft>
              <a:buClr>
                <a:srgbClr val="FFFF00"/>
              </a:buClr>
              <a:buSzPts val="3200"/>
              <a:buNone/>
            </a:pPr>
            <a:r>
              <a:rPr lang="en-US" sz="3200" b="1" i="0" u="none">
                <a:solidFill>
                  <a:srgbClr val="FFFF00"/>
                </a:solidFill>
                <a:latin typeface="Calibri"/>
                <a:ea typeface="Calibri"/>
                <a:cs typeface="Calibri"/>
                <a:sym typeface="Calibri"/>
              </a:rPr>
              <a:t>26 便叫过一个仆人来，问是什么事。</a:t>
            </a:r>
            <a:endParaRPr/>
          </a:p>
          <a:p>
            <a:pPr marL="0" lvl="0" indent="0" algn="l" rtl="0">
              <a:lnSpc>
                <a:spcPct val="112000"/>
              </a:lnSpc>
              <a:spcBef>
                <a:spcPts val="1000"/>
              </a:spcBef>
              <a:spcAft>
                <a:spcPts val="0"/>
              </a:spcAft>
              <a:buClr>
                <a:schemeClr val="lt1"/>
              </a:buClr>
              <a:buSzPts val="3200"/>
              <a:buNone/>
            </a:pPr>
            <a:r>
              <a:rPr lang="en-US" sz="3200" b="1" i="0" u="none">
                <a:solidFill>
                  <a:schemeClr val="lt1"/>
                </a:solidFill>
                <a:latin typeface="Calibri"/>
                <a:ea typeface="Calibri"/>
                <a:cs typeface="Calibri"/>
                <a:sym typeface="Calibri"/>
              </a:rPr>
              <a:t>So he called one of the servants and asked what these things meant.</a:t>
            </a:r>
            <a:endParaRPr/>
          </a:p>
        </p:txBody>
      </p:sp>
    </p:spTree>
  </p:cSld>
  <p:clrMapOvr>
    <a:masterClrMapping/>
  </p:clrMapOvr>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1450</Words>
  <Application>Microsoft Office PowerPoint</Application>
  <PresentationFormat>On-screen Show (4:3)</PresentationFormat>
  <Paragraphs>95</Paragraphs>
  <Slides>23</Slides>
  <Notes>23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Microsoft YaHei</vt:lpstr>
      <vt:lpstr>Times New Roman</vt:lpstr>
      <vt:lpstr>Arial</vt:lpstr>
      <vt:lpstr>Office 主题</vt:lpstr>
      <vt:lpstr>人的论断与神的审判 Man's Judgment Vs. God's Judgment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Leigh Callahan Lab</dc:creator>
  <cp:lastModifiedBy>BCCC_User</cp:lastModifiedBy>
  <cp:revision>2</cp:revision>
  <dcterms:created xsi:type="dcterms:W3CDTF">2014-01-27T15:03:41Z</dcterms:created>
  <dcterms:modified xsi:type="dcterms:W3CDTF">2025-08-03T18:24:31Z</dcterms:modified>
</cp:coreProperties>
</file>