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3884" r:id="rId2"/>
    <p:sldId id="3894" r:id="rId3"/>
    <p:sldId id="3892" r:id="rId4"/>
    <p:sldId id="3895" r:id="rId5"/>
    <p:sldId id="3896" r:id="rId6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083E6E3-FA7D-4D7B-A595-EF9225AFEA82}" styleName="浅色样式 1 - 强调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32054" autoAdjust="0"/>
    <p:restoredTop sz="94660"/>
  </p:normalViewPr>
  <p:slideViewPr>
    <p:cSldViewPr snapToGrid="0">
      <p:cViewPr>
        <p:scale>
          <a:sx n="90" d="100"/>
          <a:sy n="90" d="100"/>
        </p:scale>
        <p:origin x="-312" y="-610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2025/8/10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204598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2025/8/10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279505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2025/8/10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300490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2025/8/10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473520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2025/8/10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582396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2025/8/10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751895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2025/8/10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537786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2025/8/10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783610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2025/8/10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359669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2025/8/10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744283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 smtClean="0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2025/8/10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654060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48BE71-93B8-4E6C-B256-1FF6E6ECD4B6}" type="datetimeFigureOut">
              <a:rPr lang="zh-CN" altLang="en-US" smtClean="0"/>
              <a:t>2025/8/10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837444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20000"/>
              </a:lnSpc>
            </a:pPr>
            <a:r>
              <a:rPr lang="zh-CN" altLang="en-US" sz="32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自卫</a:t>
            </a:r>
            <a:r>
              <a:rPr lang="en-US" altLang="zh-CN" sz="32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violent </a:t>
            </a:r>
            <a:r>
              <a:rPr lang="en-US" altLang="zh-CN" sz="32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resistance</a:t>
            </a:r>
            <a:endParaRPr lang="zh-CN" altLang="en-US" sz="3200" b="1" u="sng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20000"/>
              </a:lnSpc>
              <a:buFont typeface="Arial" pitchFamily="34" charset="0"/>
              <a:buChar char="•"/>
            </a:pP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定义</a:t>
            </a:r>
            <a:r>
              <a:rPr lang="zh-CN" altLang="en-US" sz="32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：</a:t>
            </a:r>
            <a:endParaRPr lang="en-US" altLang="zh-CN" sz="3200" b="1" spc="100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20000"/>
              </a:lnSpc>
            </a:pPr>
            <a:r>
              <a:rPr lang="en-US" altLang="zh-CN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 </a:t>
            </a:r>
            <a:r>
              <a:rPr lang="en-US" altLang="zh-CN" sz="32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       </a:t>
            </a:r>
            <a:r>
              <a:rPr lang="zh-CN" altLang="en-US" sz="32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当</a:t>
            </a: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某人自己或第三人受到实际的、不公正的威胁时所 进行的武力</a:t>
            </a:r>
            <a:r>
              <a:rPr lang="zh-CN" altLang="en-US" sz="32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反抗 </a:t>
            </a:r>
            <a:r>
              <a:rPr lang="en-US" altLang="zh-CN" sz="32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(</a:t>
            </a:r>
            <a:r>
              <a:rPr lang="en-US" altLang="zh-CN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violent resistance) </a:t>
            </a:r>
            <a:r>
              <a:rPr lang="zh-CN" altLang="en-US" sz="32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。</a:t>
            </a:r>
            <a:endParaRPr lang="en-US" altLang="zh-CN" sz="3200" b="1" spc="100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6690919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50000"/>
              </a:lnSpc>
            </a:pPr>
            <a:r>
              <a:rPr lang="zh-CN" altLang="en-US" sz="32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自卫</a:t>
            </a:r>
            <a:r>
              <a:rPr lang="zh-CN" altLang="en-US" sz="32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的条件：</a:t>
            </a:r>
          </a:p>
          <a:p>
            <a:pPr marL="457200" indent="-457200" algn="l">
              <a:lnSpc>
                <a:spcPct val="150000"/>
              </a:lnSpc>
              <a:buFont typeface="Arial" pitchFamily="34" charset="0"/>
              <a:buChar char="•"/>
            </a:pPr>
            <a:r>
              <a:rPr lang="zh-CN" altLang="en-US" sz="32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侵犯行为必须是非</a:t>
            </a: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正义的</a:t>
            </a:r>
            <a:r>
              <a:rPr lang="en-US" altLang="zh-CN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(unjust)</a:t>
            </a:r>
          </a:p>
          <a:p>
            <a:pPr marL="457200" indent="-457200" algn="l">
              <a:lnSpc>
                <a:spcPct val="150000"/>
              </a:lnSpc>
              <a:buFont typeface="Arial" pitchFamily="34" charset="0"/>
              <a:buChar char="•"/>
            </a:pPr>
            <a:r>
              <a:rPr lang="zh-CN" altLang="en-US" sz="32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侵犯</a:t>
            </a: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行动必须是实际的</a:t>
            </a:r>
            <a:r>
              <a:rPr lang="en-US" altLang="zh-CN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(actual) </a:t>
            </a:r>
            <a:r>
              <a:rPr lang="en-US" altLang="zh-CN" sz="32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 </a:t>
            </a:r>
            <a:endParaRPr lang="zh-CN" altLang="en-US" sz="32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50000"/>
              </a:lnSpc>
              <a:buFont typeface="Arial" pitchFamily="34" charset="0"/>
              <a:buChar char="•"/>
            </a:pPr>
            <a:r>
              <a:rPr lang="zh-CN" altLang="en-US" sz="32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自卫</a:t>
            </a: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的手段</a:t>
            </a:r>
            <a:r>
              <a:rPr lang="zh-CN" altLang="en-US" sz="32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必须受限于</a:t>
            </a: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符合所受到危险的程度。</a:t>
            </a:r>
          </a:p>
          <a:p>
            <a:pPr marL="457200" indent="-457200" algn="l">
              <a:lnSpc>
                <a:spcPct val="150000"/>
              </a:lnSpc>
              <a:buFont typeface="Arial" pitchFamily="34" charset="0"/>
              <a:buChar char="•"/>
            </a:pPr>
            <a:r>
              <a:rPr lang="zh-CN" altLang="en-US" sz="32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反抗</a:t>
            </a: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行为</a:t>
            </a:r>
            <a:r>
              <a:rPr lang="zh-CN" altLang="en-US" sz="32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必须</a:t>
            </a: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最低</a:t>
            </a:r>
            <a:r>
              <a:rPr lang="zh-CN" altLang="en-US" sz="32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限度 </a:t>
            </a:r>
            <a:endParaRPr lang="zh-CN" altLang="en-US" sz="32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1011951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20000"/>
              </a:lnSpc>
            </a:pPr>
            <a:r>
              <a:rPr lang="zh-CN" altLang="en-US" sz="32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圣经</a:t>
            </a:r>
            <a:r>
              <a:rPr lang="zh-CN" altLang="en-US" sz="32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有关自卫的教导</a:t>
            </a:r>
          </a:p>
          <a:p>
            <a:pPr marL="457200" indent="-457200" algn="l">
              <a:lnSpc>
                <a:spcPct val="120000"/>
              </a:lnSpc>
              <a:buFont typeface="Arial" pitchFamily="34" charset="0"/>
              <a:buChar char="•"/>
            </a:pP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</a:t>
            </a:r>
            <a:r>
              <a:rPr lang="zh-CN" altLang="en-US" sz="32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唯一直接有关</a:t>
            </a: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的经文</a:t>
            </a:r>
            <a:r>
              <a:rPr lang="en-US" altLang="zh-CN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《</a:t>
            </a: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出</a:t>
            </a:r>
            <a:r>
              <a:rPr lang="en-US" altLang="zh-CN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22:2》</a:t>
            </a:r>
          </a:p>
          <a:p>
            <a:pPr algn="l">
              <a:lnSpc>
                <a:spcPct val="120000"/>
              </a:lnSpc>
            </a:pPr>
            <a:r>
              <a:rPr lang="en-US" altLang="zh-CN" sz="32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200" b="1" u="sng" spc="100" dirty="0" smtClean="0">
                <a:solidFill>
                  <a:srgbClr val="FFFF00"/>
                </a:solidFill>
                <a:ea typeface="微软雅黑" panose="020B0503020204020204" pitchFamily="34" charset="-122"/>
              </a:rPr>
              <a:t>出</a:t>
            </a:r>
            <a:r>
              <a:rPr lang="zh-CN" altLang="en-US" sz="32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 </a:t>
            </a:r>
            <a:r>
              <a:rPr lang="en-US" altLang="zh-CN" sz="3200" b="1" u="sng" spc="100" dirty="0" err="1" smtClean="0">
                <a:solidFill>
                  <a:schemeClr val="bg1"/>
                </a:solidFill>
                <a:ea typeface="微软雅黑" panose="020B0503020204020204" pitchFamily="34" charset="-122"/>
              </a:rPr>
              <a:t>Exo</a:t>
            </a:r>
            <a:r>
              <a:rPr lang="en-US" altLang="zh-CN" sz="32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 22:2】</a:t>
            </a:r>
          </a:p>
          <a:p>
            <a:pPr algn="l">
              <a:lnSpc>
                <a:spcPct val="120000"/>
              </a:lnSpc>
            </a:pPr>
            <a:r>
              <a:rPr lang="zh-CN" altLang="en-US" sz="3200" b="1" spc="100" dirty="0" smtClean="0">
                <a:solidFill>
                  <a:srgbClr val="FFFF00"/>
                </a:solidFill>
                <a:ea typeface="微软雅黑" panose="020B0503020204020204" pitchFamily="34" charset="-122"/>
              </a:rPr>
              <a:t>人</a:t>
            </a:r>
            <a:r>
              <a:rPr lang="zh-CN" altLang="en-US" sz="3200" b="1" spc="100" dirty="0">
                <a:solidFill>
                  <a:srgbClr val="FFFF00"/>
                </a:solidFill>
                <a:ea typeface="微软雅黑" panose="020B0503020204020204" pitchFamily="34" charset="-122"/>
              </a:rPr>
              <a:t>若遇见贼挖窟窿，把贼打了，以致于死，就不能为他有流血的罪；</a:t>
            </a:r>
          </a:p>
          <a:p>
            <a:pPr algn="l">
              <a:lnSpc>
                <a:spcPct val="120000"/>
              </a:lnSpc>
            </a:pPr>
            <a:r>
              <a:rPr lang="en-US" altLang="zh-CN" sz="32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If </a:t>
            </a:r>
            <a:r>
              <a:rPr lang="en-US" altLang="zh-CN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the thief is found breaking in, and he is struck so that he dies, there shall be no guilt for his bloodshed</a:t>
            </a:r>
            <a:r>
              <a:rPr lang="en-US" altLang="zh-CN" sz="32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.</a:t>
            </a:r>
            <a:endParaRPr lang="zh-CN" altLang="en-US" sz="32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6837199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20000"/>
              </a:lnSpc>
            </a:pPr>
            <a:r>
              <a:rPr lang="zh-CN" altLang="en-US" sz="32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圣经</a:t>
            </a:r>
            <a:r>
              <a:rPr lang="zh-CN" altLang="en-US" sz="32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有关自卫的</a:t>
            </a:r>
            <a:r>
              <a:rPr lang="zh-CN" altLang="en-US" sz="32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教导</a:t>
            </a:r>
          </a:p>
          <a:p>
            <a:pPr marL="457200" indent="-457200" algn="l">
              <a:lnSpc>
                <a:spcPct val="120000"/>
              </a:lnSpc>
              <a:buFont typeface="Arial" pitchFamily="34" charset="0"/>
              <a:buChar char="•"/>
            </a:pPr>
            <a:r>
              <a:rPr lang="en-US" altLang="zh-CN" sz="32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	</a:t>
            </a:r>
            <a:r>
              <a:rPr lang="zh-CN" altLang="en-US" sz="32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主耶稣反对自卫吗？</a:t>
            </a:r>
          </a:p>
          <a:p>
            <a:pPr marL="914400" lvl="1" indent="-457200" algn="l">
              <a:lnSpc>
                <a:spcPct val="120000"/>
              </a:lnSpc>
              <a:buFont typeface="Wingdings" pitchFamily="2" charset="2"/>
              <a:buChar char="Ø"/>
            </a:pPr>
            <a:r>
              <a:rPr lang="zh-CN" altLang="en-US" sz="28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主</a:t>
            </a:r>
            <a:r>
              <a:rPr lang="zh-CN" altLang="en-US" sz="28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耶稣</a:t>
            </a:r>
            <a:r>
              <a:rPr lang="zh-CN" altLang="en-US" sz="28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不反对</a:t>
            </a:r>
            <a:r>
              <a:rPr lang="zh-CN" altLang="en-US" sz="28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自卫，而是反对报复</a:t>
            </a:r>
            <a:r>
              <a:rPr lang="zh-CN" altLang="en-US" sz="28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。</a:t>
            </a:r>
            <a:endParaRPr lang="en-US" altLang="zh-CN" sz="2800" b="1" spc="100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lvl="1" algn="l">
              <a:lnSpc>
                <a:spcPct val="120000"/>
              </a:lnSpc>
            </a:pPr>
            <a:r>
              <a:rPr lang="en-US" altLang="zh-CN" sz="28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   </a:t>
            </a:r>
            <a:r>
              <a:rPr lang="en-US" altLang="zh-CN" sz="28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2800" b="1" u="sng" spc="100" dirty="0" smtClean="0">
                <a:solidFill>
                  <a:srgbClr val="FFFF00"/>
                </a:solidFill>
                <a:ea typeface="微软雅黑" panose="020B0503020204020204" pitchFamily="34" charset="-122"/>
              </a:rPr>
              <a:t>太</a:t>
            </a:r>
            <a:r>
              <a:rPr lang="zh-CN" altLang="en-US" sz="28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 </a:t>
            </a:r>
            <a:r>
              <a:rPr lang="en-US" altLang="zh-CN" sz="28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Mat 5</a:t>
            </a:r>
            <a:r>
              <a:rPr lang="zh-CN" altLang="en-US" sz="28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：</a:t>
            </a:r>
            <a:r>
              <a:rPr lang="en-US" altLang="zh-CN" sz="28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38-41】</a:t>
            </a:r>
            <a:endParaRPr lang="zh-CN" altLang="en-US" sz="2800" b="1" u="sng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914400" lvl="1" indent="-457200" algn="l">
              <a:lnSpc>
                <a:spcPct val="120000"/>
              </a:lnSpc>
              <a:buFont typeface="Wingdings" pitchFamily="2" charset="2"/>
              <a:buChar char="Ø"/>
            </a:pPr>
            <a:r>
              <a:rPr lang="zh-CN" altLang="en-US" sz="28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主</a:t>
            </a:r>
            <a:r>
              <a:rPr lang="zh-CN" altLang="en-US" sz="28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耶稣支持门徒有自卫的权力</a:t>
            </a:r>
            <a:r>
              <a:rPr lang="zh-CN" altLang="en-US" sz="28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。</a:t>
            </a:r>
            <a:endParaRPr lang="en-US" altLang="zh-CN" sz="2800" b="1" spc="100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lvl="1" algn="l">
              <a:lnSpc>
                <a:spcPct val="120000"/>
              </a:lnSpc>
            </a:pPr>
            <a:r>
              <a:rPr lang="en-US" altLang="zh-CN" sz="28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  </a:t>
            </a:r>
            <a:r>
              <a:rPr lang="en-US" altLang="zh-CN" sz="28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2800" b="1" u="sng" spc="100" dirty="0">
                <a:solidFill>
                  <a:srgbClr val="FFFF00"/>
                </a:solidFill>
                <a:ea typeface="微软雅黑" panose="020B0503020204020204" pitchFamily="34" charset="-122"/>
              </a:rPr>
              <a:t>路</a:t>
            </a:r>
            <a:r>
              <a:rPr lang="en-US" altLang="zh-CN" sz="28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22:36】</a:t>
            </a:r>
            <a:endParaRPr lang="zh-CN" altLang="en-US" sz="2800" b="1" u="sng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20000"/>
              </a:lnSpc>
              <a:buFont typeface="Arial" pitchFamily="34" charset="0"/>
              <a:buChar char="•"/>
            </a:pPr>
            <a:endParaRPr lang="zh-CN" altLang="en-US" sz="32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20000"/>
              </a:lnSpc>
              <a:buFont typeface="Arial" pitchFamily="34" charset="0"/>
              <a:buChar char="•"/>
            </a:pP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保罗的</a:t>
            </a:r>
            <a:r>
              <a:rPr lang="zh-CN" altLang="en-US" sz="32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逃生</a:t>
            </a:r>
            <a:endParaRPr lang="en-US" altLang="zh-CN" sz="3200" b="1" spc="100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20000"/>
              </a:lnSpc>
              <a:buFont typeface="Arial" pitchFamily="34" charset="0"/>
              <a:buChar char="•"/>
            </a:pPr>
            <a:endParaRPr lang="zh-CN" altLang="en-US" sz="32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20000"/>
              </a:lnSpc>
              <a:buFont typeface="Arial" pitchFamily="34" charset="0"/>
              <a:buChar char="•"/>
            </a:pP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自我保护并不违背信心。</a:t>
            </a:r>
          </a:p>
        </p:txBody>
      </p:sp>
    </p:spTree>
    <p:extLst>
      <p:ext uri="{BB962C8B-B14F-4D97-AF65-F5344CB8AC3E}">
        <p14:creationId xmlns:p14="http://schemas.microsoft.com/office/powerpoint/2010/main" val="27142993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20000"/>
              </a:lnSpc>
            </a:pPr>
            <a:r>
              <a:rPr lang="zh-CN" altLang="en-US" sz="32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自卫</a:t>
            </a:r>
            <a:r>
              <a:rPr lang="zh-CN" altLang="en-US" sz="32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的必要</a:t>
            </a:r>
          </a:p>
          <a:p>
            <a:pPr marL="457200" indent="-457200" algn="l">
              <a:lnSpc>
                <a:spcPct val="200000"/>
              </a:lnSpc>
              <a:buFont typeface="Arial" pitchFamily="34" charset="0"/>
              <a:buChar char="•"/>
            </a:pP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每个人的生存权要得到尊重</a:t>
            </a:r>
          </a:p>
          <a:p>
            <a:pPr marL="457200" indent="-457200" algn="l">
              <a:lnSpc>
                <a:spcPct val="200000"/>
              </a:lnSpc>
              <a:buFont typeface="Arial" pitchFamily="34" charset="0"/>
              <a:buChar char="•"/>
            </a:pP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爱人（邻舍）就意味着要保护别人</a:t>
            </a:r>
          </a:p>
          <a:p>
            <a:pPr marL="457200" indent="-457200" algn="l">
              <a:lnSpc>
                <a:spcPct val="200000"/>
              </a:lnSpc>
              <a:buFont typeface="Arial" pitchFamily="34" charset="0"/>
              <a:buChar char="•"/>
            </a:pP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如果不自卫的恶果</a:t>
            </a:r>
          </a:p>
          <a:p>
            <a:pPr marL="457200" indent="-457200" algn="l">
              <a:lnSpc>
                <a:spcPct val="200000"/>
              </a:lnSpc>
              <a:buFont typeface="Arial" pitchFamily="34" charset="0"/>
              <a:buChar char="•"/>
            </a:pP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仁爱的责任</a:t>
            </a:r>
            <a:r>
              <a:rPr lang="en-US" altLang="zh-CN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(duty of charity) </a:t>
            </a:r>
          </a:p>
        </p:txBody>
      </p:sp>
    </p:spTree>
    <p:extLst>
      <p:ext uri="{BB962C8B-B14F-4D97-AF65-F5344CB8AC3E}">
        <p14:creationId xmlns:p14="http://schemas.microsoft.com/office/powerpoint/2010/main" val="27142993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">
  <a:themeElements>
    <a:clrScheme name="Office 主题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14913</TotalTime>
  <Words>60</Words>
  <Application>Microsoft Office PowerPoint</Application>
  <PresentationFormat>全屏显示(4:3)</PresentationFormat>
  <Paragraphs>28</Paragraphs>
  <Slides>5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5</vt:i4>
      </vt:variant>
    </vt:vector>
  </HeadingPairs>
  <TitlesOfParts>
    <vt:vector size="6" baseType="lpstr">
      <vt:lpstr>Office 主题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Barnabas Feng</dc:creator>
  <cp:lastModifiedBy>user</cp:lastModifiedBy>
  <cp:revision>1323</cp:revision>
  <dcterms:created xsi:type="dcterms:W3CDTF">2018-02-16T18:09:56Z</dcterms:created>
  <dcterms:modified xsi:type="dcterms:W3CDTF">2025-08-10T06:56:39Z</dcterms:modified>
</cp:coreProperties>
</file>