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4201" r:id="rId3"/>
    <p:sldId id="4234" r:id="rId4"/>
    <p:sldId id="4203" r:id="rId5"/>
    <p:sldId id="4219" r:id="rId6"/>
    <p:sldId id="4204" r:id="rId7"/>
    <p:sldId id="4173" r:id="rId8"/>
    <p:sldId id="4220" r:id="rId9"/>
    <p:sldId id="4221" r:id="rId10"/>
    <p:sldId id="4174" r:id="rId11"/>
    <p:sldId id="4222" r:id="rId12"/>
    <p:sldId id="4223" r:id="rId13"/>
    <p:sldId id="4182" r:id="rId14"/>
    <p:sldId id="4206" r:id="rId15"/>
    <p:sldId id="4207" r:id="rId16"/>
    <p:sldId id="4209" r:id="rId17"/>
    <p:sldId id="4224" r:id="rId18"/>
    <p:sldId id="4210" r:id="rId19"/>
    <p:sldId id="4225" r:id="rId20"/>
    <p:sldId id="4227" r:id="rId21"/>
    <p:sldId id="4226" r:id="rId22"/>
    <p:sldId id="4211" r:id="rId23"/>
    <p:sldId id="4214" r:id="rId24"/>
    <p:sldId id="4212" r:id="rId25"/>
    <p:sldId id="4228" r:id="rId26"/>
    <p:sldId id="4213" r:id="rId27"/>
    <p:sldId id="4229" r:id="rId28"/>
    <p:sldId id="4230" r:id="rId29"/>
    <p:sldId id="4232" r:id="rId30"/>
    <p:sldId id="4233" r:id="rId31"/>
    <p:sldId id="4231"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92" autoAdjust="0"/>
    <p:restoredTop sz="94660"/>
  </p:normalViewPr>
  <p:slideViewPr>
    <p:cSldViewPr snapToGrid="0">
      <p:cViewPr varScale="1">
        <p:scale>
          <a:sx n="252" d="100"/>
          <a:sy n="252" d="100"/>
        </p:scale>
        <p:origin x="976" y="184"/>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谁的奴仆？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 Slave to Whom</a:t>
            </a:r>
            <a:r>
              <a:rPr lang="zh-CN" altLang="en-US" sz="4600" b="1" dirty="0">
                <a:solidFill>
                  <a:schemeClr val="bg1"/>
                </a:solidFill>
                <a:latin typeface="微软雅黑" panose="020B0503020204020204" pitchFamily="34" charset="-122"/>
                <a:ea typeface="微软雅黑" panose="020B0503020204020204" pitchFamily="34" charset="-122"/>
              </a:rPr>
              <a: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12/7/2025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25:29-34】</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有一天，雅各熬汤，以扫从田野回来累昏了。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Jacob cooked a stew; and Esau came in from the field, and he was weary.</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以扫对雅各说：“我累昏了，求你把这红汤给我喝。”因此以扫又叫以东（“以东”就是“红”的意思）。</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Esau said to Jacob, “Please feed me with that same red stew, for I am weary.” Therefore his name was called Edom.</a:t>
            </a:r>
          </a:p>
        </p:txBody>
      </p:sp>
    </p:spTree>
    <p:extLst>
      <p:ext uri="{BB962C8B-B14F-4D97-AF65-F5344CB8AC3E}">
        <p14:creationId xmlns:p14="http://schemas.microsoft.com/office/powerpoint/2010/main" val="957591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25:29-34】</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雅各说：“你今日把长子的名分卖给我吧！”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Jacob said, “Sell me your birthright as of this day.”</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以扫说：“我将要死，这长子的名分于我有什么益处呢？”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Esau said, “Look, I am about to die; so what is this birthright to me?”</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雅各说：“你今日对我起誓吧！”以扫就对他起了誓，把长子的名分卖给雅各。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Jacob said, “Swear to me as of this day.” So he swore to him, and sold his birthright to Jacob.</a:t>
            </a:r>
          </a:p>
        </p:txBody>
      </p:sp>
    </p:spTree>
    <p:extLst>
      <p:ext uri="{BB962C8B-B14F-4D97-AF65-F5344CB8AC3E}">
        <p14:creationId xmlns:p14="http://schemas.microsoft.com/office/powerpoint/2010/main" val="2468100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25:29-34】</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于是雅各将饼和红豆汤给了以扫，以扫吃了喝了，便起来走了。这就是以扫轻看了他长子的名分。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Jacob gave Esau bread and stew of lentils; then he ate and drank, arose, and went his way. Thus Esau despised his birthright.</a:t>
            </a:r>
          </a:p>
        </p:txBody>
      </p:sp>
    </p:spTree>
    <p:extLst>
      <p:ext uri="{BB962C8B-B14F-4D97-AF65-F5344CB8AC3E}">
        <p14:creationId xmlns:p14="http://schemas.microsoft.com/office/powerpoint/2010/main" val="2468100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12:16-17】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恐怕有淫乱的，有贪恋世俗如以扫的，他因一点食物把自己长子的名分卖了。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lest there be any fornicator or profane person like Esau, who for one morsel of food sold his birthright.</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后来想要承受父所祝的福，竟被弃绝，虽然号哭切求，却得不着门路使他父亲的心意回转。这是你们知道的。</a:t>
            </a:r>
          </a:p>
          <a:p>
            <a:pPr algn="l">
              <a:lnSpc>
                <a:spcPct val="100000"/>
              </a:lnSpc>
            </a:pPr>
            <a:r>
              <a:rPr lang="en-US" altLang="zh-CN" sz="3200" b="1" dirty="0">
                <a:solidFill>
                  <a:schemeClr val="bg1"/>
                </a:solidFill>
                <a:ea typeface="微软雅黑" panose="020B0503020204020204" pitchFamily="34" charset="-122"/>
              </a:rPr>
              <a:t>For you know that afterward, when he wanted to inherit the blessing, he was rejected, for he found no place for repentance, though he sought it diligently with tears.</a:t>
            </a:r>
          </a:p>
        </p:txBody>
      </p:sp>
    </p:spTree>
    <p:extLst>
      <p:ext uri="{BB962C8B-B14F-4D97-AF65-F5344CB8AC3E}">
        <p14:creationId xmlns:p14="http://schemas.microsoft.com/office/powerpoint/2010/main" val="298107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于是，女人见那棵树的果子好作食物，也悦人的眼目，且是可喜爱的，能使人有智慧，就摘下果子来吃了；又给她丈夫，她丈夫也吃了。</a:t>
            </a:r>
          </a:p>
          <a:p>
            <a:pPr algn="l">
              <a:lnSpc>
                <a:spcPct val="112000"/>
              </a:lnSpc>
            </a:pPr>
            <a:r>
              <a:rPr lang="en-US" altLang="zh-CN" sz="3200" b="1" dirty="0">
                <a:solidFill>
                  <a:schemeClr val="bg1"/>
                </a:solidFill>
                <a:ea typeface="微软雅黑" panose="020B0503020204020204" pitchFamily="34" charset="-122"/>
              </a:rPr>
              <a:t>So when the woman saw that the tree was good for food, that it was pleasant to the eyes, and a tree desirable to make one wise, she took of its fruit and ate. She also gave to her husband with her, and he ate.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2767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撒母耳记下</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Samuel 11:2-3】</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一日，太阳平西，大卫从床上起来，在王宫的平顶上游行，看见一个妇人沐浴，容貌甚美。</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it happened one evening that David arose from his bed and walked on the roof of the king’s house. And from the roof he saw a woman bathing, and the woman was very beautiful to behold.</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大卫就差人打听那妇人是谁。有人说：“她是以连的女儿，赫人乌利亚的妻拔示巴。”</a:t>
            </a:r>
          </a:p>
          <a:p>
            <a:pPr algn="l">
              <a:lnSpc>
                <a:spcPct val="100000"/>
              </a:lnSpc>
            </a:pPr>
            <a:r>
              <a:rPr lang="en-US" altLang="zh-CN" sz="3200" b="1" dirty="0">
                <a:solidFill>
                  <a:schemeClr val="bg1"/>
                </a:solidFill>
                <a:ea typeface="微软雅黑" panose="020B0503020204020204" pitchFamily="34" charset="-122"/>
              </a:rPr>
              <a:t>So David sent and inquired about the woman. And someone said, “Is this not Bathsheba, the daughter of </a:t>
            </a:r>
            <a:r>
              <a:rPr lang="en-US" altLang="zh-CN" sz="3200" b="1" dirty="0" err="1">
                <a:solidFill>
                  <a:schemeClr val="bg1"/>
                </a:solidFill>
                <a:ea typeface="微软雅黑" panose="020B0503020204020204" pitchFamily="34" charset="-122"/>
              </a:rPr>
              <a:t>Eliam</a:t>
            </a:r>
            <a:r>
              <a:rPr lang="en-US" altLang="zh-CN" sz="3200" b="1" dirty="0">
                <a:solidFill>
                  <a:schemeClr val="bg1"/>
                </a:solidFill>
                <a:ea typeface="微软雅黑" panose="020B0503020204020204" pitchFamily="34" charset="-122"/>
              </a:rPr>
              <a:t>, the wife of Uriah the Hittite?”</a:t>
            </a:r>
          </a:p>
        </p:txBody>
      </p:sp>
    </p:spTree>
    <p:extLst>
      <p:ext uri="{BB962C8B-B14F-4D97-AF65-F5344CB8AC3E}">
        <p14:creationId xmlns:p14="http://schemas.microsoft.com/office/powerpoint/2010/main" val="1652767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3:2-6】</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女人对蛇说：“园中树上的果子，我们可以吃；</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the woman said to the serpent, “We may eat the fruit of the trees of the garden;</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惟有园当中那棵树上的果子，　神曾说：‘你们不可吃，也不可摸，免得你们死。’”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of the fruit of the tree which is in the midst of the garden, God has said, ‘You shall not eat it, nor shall you touch it, lest you die.’”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蛇对女人说：“你们不一定死，</a:t>
            </a:r>
            <a:endParaRPr lang="en-US" altLang="zh-CN" sz="3200" b="1" dirty="0">
              <a:solidFill>
                <a:srgbClr val="FFFF00"/>
              </a:solidFill>
              <a:ea typeface="微软雅黑" panose="020B0503020204020204" pitchFamily="34" charset="-122"/>
            </a:endParaRPr>
          </a:p>
          <a:p>
            <a:pPr algn="l">
              <a:lnSpc>
                <a:spcPct val="100000"/>
              </a:lnSpc>
            </a:pPr>
            <a:r>
              <a:rPr lang="en-US" altLang="zh-CN" sz="3100" b="1" dirty="0">
                <a:solidFill>
                  <a:schemeClr val="bg1"/>
                </a:solidFill>
                <a:ea typeface="微软雅黑" panose="020B0503020204020204" pitchFamily="34" charset="-122"/>
              </a:rPr>
              <a:t>Then the serpent said to the woman, “You will not surely die.</a:t>
            </a:r>
          </a:p>
        </p:txBody>
      </p:sp>
    </p:spTree>
    <p:extLst>
      <p:ext uri="{BB962C8B-B14F-4D97-AF65-F5344CB8AC3E}">
        <p14:creationId xmlns:p14="http://schemas.microsoft.com/office/powerpoint/2010/main" val="1755171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3:2-6】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因为　神知道，你们吃的日子眼睛就明亮了，你们便如　神能知道善恶。” </a:t>
            </a:r>
            <a:r>
              <a:rPr lang="en-US" altLang="zh-CN" sz="3200" b="1" dirty="0">
                <a:solidFill>
                  <a:schemeClr val="bg1"/>
                </a:solidFill>
                <a:ea typeface="微软雅黑" panose="020B0503020204020204" pitchFamily="34" charset="-122"/>
              </a:rPr>
              <a:t>For God knows that in the day you eat of it your eyes will be opened, and you will be like God, knowing good and evil.”</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于是，女人见那棵树的果子好作食物，也悦人的眼目，且是可喜爱的，能使人有智慧，就摘下果子来吃了；又给她丈夫，她丈夫也吃了。</a:t>
            </a:r>
          </a:p>
          <a:p>
            <a:pPr algn="l">
              <a:lnSpc>
                <a:spcPct val="112000"/>
              </a:lnSpc>
            </a:pPr>
            <a:r>
              <a:rPr lang="en-US" altLang="zh-CN" sz="3100" b="1" dirty="0">
                <a:solidFill>
                  <a:schemeClr val="bg1"/>
                </a:solidFill>
                <a:ea typeface="微软雅黑" panose="020B0503020204020204" pitchFamily="34" charset="-122"/>
              </a:rPr>
              <a:t>So when the woman saw that the tree was good for food, that it was pleasant to the eyes, and a tree desirable to make one wise, she took of its fruit and ate. She also gave to her husband with her, and he ate.</a:t>
            </a:r>
          </a:p>
        </p:txBody>
      </p:sp>
    </p:spTree>
    <p:extLst>
      <p:ext uri="{BB962C8B-B14F-4D97-AF65-F5344CB8AC3E}">
        <p14:creationId xmlns:p14="http://schemas.microsoft.com/office/powerpoint/2010/main" val="1112769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18:6-9】</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大卫打死了那非利士人，同众人回来的时候，妇女们从以色列各城里出来，欢欢喜喜，打鼓击磬，歌唱跳舞，迎接扫罗王。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it had happened as they were coming home, when David was returning from the slaughter of the Philistine, that the women had come out of all the cities of Israel, singing and dancing, to meet King Saul, with tambourines, with joy, and with musical instruments.</a:t>
            </a:r>
          </a:p>
        </p:txBody>
      </p:sp>
    </p:spTree>
    <p:extLst>
      <p:ext uri="{BB962C8B-B14F-4D97-AF65-F5344CB8AC3E}">
        <p14:creationId xmlns:p14="http://schemas.microsoft.com/office/powerpoint/2010/main" val="1755171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18:6-9】</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众妇女舞蹈唱和，说：“扫罗杀死千千，大卫杀死万万。” </a:t>
            </a:r>
            <a:r>
              <a:rPr lang="en-US" altLang="zh-CN" sz="3000" b="1" dirty="0">
                <a:solidFill>
                  <a:schemeClr val="bg1"/>
                </a:solidFill>
                <a:ea typeface="微软雅黑" panose="020B0503020204020204" pitchFamily="34" charset="-122"/>
              </a:rPr>
              <a:t>So the women sang as they danced, and </a:t>
            </a:r>
            <a:r>
              <a:rPr lang="en-US" altLang="zh-CN" sz="3000" b="1" dirty="0" err="1">
                <a:solidFill>
                  <a:schemeClr val="bg1"/>
                </a:solidFill>
                <a:ea typeface="微软雅黑" panose="020B0503020204020204" pitchFamily="34" charset="-122"/>
              </a:rPr>
              <a:t>said:“Saul</a:t>
            </a:r>
            <a:r>
              <a:rPr lang="en-US" altLang="zh-CN" sz="3000" b="1" dirty="0">
                <a:solidFill>
                  <a:schemeClr val="bg1"/>
                </a:solidFill>
                <a:ea typeface="微软雅黑" panose="020B0503020204020204" pitchFamily="34" charset="-122"/>
              </a:rPr>
              <a:t> has slain his thousands, And David his ten thousands.”</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扫罗甚发怒，不喜悦这话，就说：“将万万归大卫，千千归我，只剩下王位没有给他了。”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Saul was very angry, and the saying displeased him; and he said, “They have ascribed to David ten thousands, and to me they have ascribed only thousands. Now what more can he have but the kingdom?”</a:t>
            </a:r>
          </a:p>
        </p:txBody>
      </p:sp>
    </p:spTree>
    <p:extLst>
      <p:ext uri="{BB962C8B-B14F-4D97-AF65-F5344CB8AC3E}">
        <p14:creationId xmlns:p14="http://schemas.microsoft.com/office/powerpoint/2010/main" val="230828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6:16-19】</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岂不晓得你们献上自己作奴仆，顺从谁，就作谁的奴仆吗？或作罪的奴仆，以至于死；或作顺命的奴仆，以至成义。</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Do you not know that to whom you present yourselves slaves to obey, you are that one’s slaves whom you obey, whether of sin leading to death, or of obedience leading to righteousness?</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感谢　神！因为你们从前虽然作罪的奴仆，现今却从心里顺服了所传给你们道理的模范。</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God be thanked that though you were slaves of sin, yet you obeyed from the heart that form of doctrine to which you were delivered.</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11783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18:6-9】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从这日起，扫罗就怒视大卫。</a:t>
            </a:r>
          </a:p>
          <a:p>
            <a:pPr algn="l">
              <a:lnSpc>
                <a:spcPct val="112000"/>
              </a:lnSpc>
            </a:pPr>
            <a:r>
              <a:rPr lang="en-US" altLang="zh-CN" sz="3200" b="1" dirty="0">
                <a:solidFill>
                  <a:schemeClr val="bg1"/>
                </a:solidFill>
                <a:ea typeface="微软雅黑" panose="020B0503020204020204" pitchFamily="34" charset="-122"/>
              </a:rPr>
              <a:t>So Saul eyed David from that day forward.</a:t>
            </a:r>
          </a:p>
        </p:txBody>
      </p:sp>
    </p:spTree>
    <p:extLst>
      <p:ext uri="{BB962C8B-B14F-4D97-AF65-F5344CB8AC3E}">
        <p14:creationId xmlns:p14="http://schemas.microsoft.com/office/powerpoint/2010/main" val="1912063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2:16】</a:t>
            </a:r>
          </a:p>
          <a:p>
            <a:pPr algn="l">
              <a:lnSpc>
                <a:spcPct val="112000"/>
              </a:lnSpc>
            </a:pPr>
            <a:r>
              <a:rPr lang="zh-CN" altLang="en-US" sz="3200" b="1" dirty="0">
                <a:solidFill>
                  <a:srgbClr val="FFFF00"/>
                </a:solidFill>
                <a:ea typeface="微软雅黑" panose="020B0503020204020204" pitchFamily="34" charset="-122"/>
              </a:rPr>
              <a:t>因为凡世界上的事，就像肉体的情欲，眼目的情欲，并今生的骄傲，都不是从父来的，乃是从世界来的。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all that is in the world—the lust of the flesh, the lust of the eyes, and the pride of life—is not of the Father but is of the world.</a:t>
            </a:r>
          </a:p>
        </p:txBody>
      </p:sp>
    </p:spTree>
    <p:extLst>
      <p:ext uri="{BB962C8B-B14F-4D97-AF65-F5344CB8AC3E}">
        <p14:creationId xmlns:p14="http://schemas.microsoft.com/office/powerpoint/2010/main" val="230828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12:31-32】</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现在这世界受审判，这世界的王要被赶出去。</a:t>
            </a:r>
          </a:p>
          <a:p>
            <a:pPr algn="l">
              <a:lnSpc>
                <a:spcPct val="112000"/>
              </a:lnSpc>
            </a:pPr>
            <a:r>
              <a:rPr lang="en-US" altLang="zh-CN" sz="3200" b="1" dirty="0">
                <a:solidFill>
                  <a:schemeClr val="bg1"/>
                </a:solidFill>
                <a:ea typeface="微软雅黑" panose="020B0503020204020204" pitchFamily="34" charset="-122"/>
              </a:rPr>
              <a:t>Now is the judgment of this world; now the ruler of this world will be cast out.</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我若从地上被举起来，就要吸引万人来归我。”</a:t>
            </a:r>
          </a:p>
          <a:p>
            <a:pPr algn="l">
              <a:lnSpc>
                <a:spcPct val="112000"/>
              </a:lnSpc>
            </a:pPr>
            <a:r>
              <a:rPr lang="en-US" altLang="zh-CN" sz="3200" b="1" dirty="0">
                <a:solidFill>
                  <a:schemeClr val="bg1"/>
                </a:solidFill>
                <a:ea typeface="微软雅黑" panose="020B0503020204020204" pitchFamily="34" charset="-122"/>
              </a:rPr>
              <a:t>And I, if I am lifted up from the earth, will draw all peoples to Myself.”</a:t>
            </a:r>
          </a:p>
        </p:txBody>
      </p:sp>
    </p:spTree>
    <p:extLst>
      <p:ext uri="{BB962C8B-B14F-4D97-AF65-F5344CB8AC3E}">
        <p14:creationId xmlns:p14="http://schemas.microsoft.com/office/powerpoint/2010/main" val="1755171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6:17-18】</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感谢　神！因为你们从前虽然作罪的奴仆，现今却从心里顺服了所传给你们道理的模范。</a:t>
            </a:r>
          </a:p>
          <a:p>
            <a:pPr algn="l">
              <a:lnSpc>
                <a:spcPct val="112000"/>
              </a:lnSpc>
            </a:pPr>
            <a:r>
              <a:rPr lang="en-US" altLang="zh-CN" sz="3200" b="1" dirty="0">
                <a:solidFill>
                  <a:schemeClr val="bg1"/>
                </a:solidFill>
                <a:ea typeface="微软雅黑" panose="020B0503020204020204" pitchFamily="34" charset="-122"/>
              </a:rPr>
              <a:t>But God be thanked that though you were slaves of sin, yet you obeyed from the heart that form of doctrine to which you were delivered.</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你们既从罪里得了释放，就作了义的奴仆。</a:t>
            </a:r>
          </a:p>
          <a:p>
            <a:pPr algn="l">
              <a:lnSpc>
                <a:spcPct val="112000"/>
              </a:lnSpc>
            </a:pPr>
            <a:r>
              <a:rPr lang="en-US" altLang="zh-CN" sz="3200" b="1" dirty="0">
                <a:solidFill>
                  <a:schemeClr val="bg1"/>
                </a:solidFill>
                <a:ea typeface="微软雅黑" panose="020B0503020204020204" pitchFamily="34" charset="-122"/>
              </a:rPr>
              <a:t>And having been set free from sin, you became slaves of righteousness.</a:t>
            </a:r>
          </a:p>
        </p:txBody>
      </p:sp>
    </p:spTree>
    <p:extLst>
      <p:ext uri="{BB962C8B-B14F-4D97-AF65-F5344CB8AC3E}">
        <p14:creationId xmlns:p14="http://schemas.microsoft.com/office/powerpoint/2010/main" val="3954821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12:43-45】</a:t>
            </a:r>
          </a:p>
          <a:p>
            <a:pPr algn="l">
              <a:lnSpc>
                <a:spcPct val="112000"/>
              </a:lnSpc>
            </a:pPr>
            <a:r>
              <a:rPr lang="en-US" altLang="zh-CN" sz="3200" b="1" dirty="0">
                <a:solidFill>
                  <a:srgbClr val="FFFF00"/>
                </a:solidFill>
                <a:ea typeface="微软雅黑" panose="020B0503020204020204" pitchFamily="34" charset="-122"/>
              </a:rPr>
              <a:t>43 “</a:t>
            </a:r>
            <a:r>
              <a:rPr lang="zh-CN" altLang="en-US" sz="3200" b="1" dirty="0">
                <a:solidFill>
                  <a:srgbClr val="FFFF00"/>
                </a:solidFill>
                <a:ea typeface="微软雅黑" panose="020B0503020204020204" pitchFamily="34" charset="-122"/>
              </a:rPr>
              <a:t>污鬼离了人身，就在无水之地过来过去，寻求安歇之处，却寻不着。</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When an unclean spirit goes out of a man, he goes through dry places, seeking rest, and finds none.</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于是说：‘我要回到我所出来的屋里去。’到了，就看见里面空闲，打扫干净，修饰好了，</a:t>
            </a:r>
            <a:r>
              <a:rPr lang="en-US" altLang="zh-CN" sz="3200" b="1" dirty="0">
                <a:solidFill>
                  <a:schemeClr val="bg1"/>
                </a:solidFill>
                <a:ea typeface="微软雅黑" panose="020B0503020204020204" pitchFamily="34" charset="-122"/>
              </a:rPr>
              <a:t>Then he says, ‘I will return to my house from which I came.’ And when he comes, he finds it empty, swept, and put in order.</a:t>
            </a:r>
          </a:p>
        </p:txBody>
      </p:sp>
    </p:spTree>
    <p:extLst>
      <p:ext uri="{BB962C8B-B14F-4D97-AF65-F5344CB8AC3E}">
        <p14:creationId xmlns:p14="http://schemas.microsoft.com/office/powerpoint/2010/main" val="1755171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12:43-45】</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便去另带了七个比自己更恶的鬼来，都进去住在那里。那人末后的景况比先前更不好了。这邪恶的世代也要如此。”</a:t>
            </a:r>
          </a:p>
          <a:p>
            <a:pPr algn="l">
              <a:lnSpc>
                <a:spcPct val="112000"/>
              </a:lnSpc>
            </a:pPr>
            <a:r>
              <a:rPr lang="en-US" altLang="zh-CN" sz="3200" b="1" dirty="0">
                <a:solidFill>
                  <a:schemeClr val="bg1"/>
                </a:solidFill>
                <a:ea typeface="微软雅黑" panose="020B0503020204020204" pitchFamily="34" charset="-122"/>
              </a:rPr>
              <a:t>Then he goes and takes with him seven other spirits more wicked than himself, and they enter and dwell there; and the last state of that man is worse than the first. So shall it also be with this wicked generation.”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522601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18:9-14】</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耶稣向那些仗着自己是义人，藐视别人的，设一个比喻，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Also He spoke this parable to some who trusted in themselves that they were righteous, and despised others:</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说：“有两个人上殿里去祷告：一个是法利赛人，一个是税吏。</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Two men went up to the temple to pray, one a Pharisee and the other a tax collector.</a:t>
            </a:r>
          </a:p>
        </p:txBody>
      </p:sp>
    </p:spTree>
    <p:extLst>
      <p:ext uri="{BB962C8B-B14F-4D97-AF65-F5344CB8AC3E}">
        <p14:creationId xmlns:p14="http://schemas.microsoft.com/office/powerpoint/2010/main" val="1755171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18:9-14】</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法利赛人站着，自言自语地祷告说：‘　神啊，我感谢你，我不像别人勒索、不义、奸淫，也不像这个税吏。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Pharisee stood and prayed thus with himself, ‘God, I thank You that I am not like other men—</a:t>
            </a:r>
            <a:r>
              <a:rPr lang="en-US" altLang="zh-CN" sz="3200" b="1" dirty="0" err="1">
                <a:solidFill>
                  <a:schemeClr val="bg1"/>
                </a:solidFill>
                <a:ea typeface="微软雅黑" panose="020B0503020204020204" pitchFamily="34" charset="-122"/>
              </a:rPr>
              <a:t>extortioners</a:t>
            </a:r>
            <a:r>
              <a:rPr lang="en-US" altLang="zh-CN" sz="3200" b="1" dirty="0">
                <a:solidFill>
                  <a:schemeClr val="bg1"/>
                </a:solidFill>
                <a:ea typeface="微软雅黑" panose="020B0503020204020204" pitchFamily="34" charset="-122"/>
              </a:rPr>
              <a:t>, unjust, adulterers, or even as this tax collector.</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我一个礼拜禁食两次，凡我所得的，都捐上十分之一。’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fast twice a week; I give tithes of all that I possess.’</a:t>
            </a:r>
          </a:p>
        </p:txBody>
      </p:sp>
    </p:spTree>
    <p:extLst>
      <p:ext uri="{BB962C8B-B14F-4D97-AF65-F5344CB8AC3E}">
        <p14:creationId xmlns:p14="http://schemas.microsoft.com/office/powerpoint/2010/main" val="30176592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18:9-14】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那税吏远远地站着，连举目望天也不敢，只捶着胸说：‘　神啊，开恩可怜我这个罪人！’</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the tax collector, standing afar off, would not so much as raise his eyes to heaven, but beat his breast, saying, ‘God, be merciful to me a sinner!’</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我告诉你们：这人回家去比那人倒算为义了。因为，凡自高的，必降为卑；自卑的，必升为高。”</a:t>
            </a:r>
          </a:p>
          <a:p>
            <a:pPr algn="l">
              <a:lnSpc>
                <a:spcPct val="100000"/>
              </a:lnSpc>
            </a:pPr>
            <a:r>
              <a:rPr lang="en-US" altLang="zh-CN" sz="3200" b="1" dirty="0">
                <a:solidFill>
                  <a:schemeClr val="bg1"/>
                </a:solidFill>
                <a:ea typeface="微软雅黑" panose="020B0503020204020204" pitchFamily="34" charset="-122"/>
              </a:rPr>
              <a:t>I tell you, this man went down to his house justified rather than the other; for everyone who exalts himself will be humbled, and he who humbles himself will be exalted.”</a:t>
            </a:r>
          </a:p>
        </p:txBody>
      </p:sp>
    </p:spTree>
    <p:extLst>
      <p:ext uri="{BB962C8B-B14F-4D97-AF65-F5344CB8AC3E}">
        <p14:creationId xmlns:p14="http://schemas.microsoft.com/office/powerpoint/2010/main" val="3017659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5:16-19】</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因一人犯罪就定罪，也不如恩赐；原来审判是由一人而定罪，恩赐乃是由许多过犯而称义。</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the gift is not like that which came through the one who sinned. For the judgment which came from one offense resulted in condemnation, but the free gift which came from many offenses resulted in justification.</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若因一人的过犯，死就因这一人作了王；何况那些受洪恩又蒙所赐之义的，岂不更要因耶稣基督一人在生命中作王吗？</a:t>
            </a:r>
            <a:r>
              <a:rPr lang="en-US" altLang="zh-CN" sz="3000" b="1" dirty="0">
                <a:solidFill>
                  <a:schemeClr val="bg1"/>
                </a:solidFill>
                <a:ea typeface="微软雅黑" panose="020B0503020204020204" pitchFamily="34" charset="-122"/>
              </a:rPr>
              <a:t>For if by the one man’s offense death reigned through the one, much more those who receive abundance of grace and of the gift of righteousness will reign in life through the One, Jesus Christ.)</a:t>
            </a:r>
          </a:p>
        </p:txBody>
      </p:sp>
    </p:spTree>
    <p:extLst>
      <p:ext uri="{BB962C8B-B14F-4D97-AF65-F5344CB8AC3E}">
        <p14:creationId xmlns:p14="http://schemas.microsoft.com/office/powerpoint/2010/main" val="120344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6:16-19】</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你们既从罪里得了释放，就作了义的奴仆。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having been set free from sin, you became slaves of righteousness.</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我因你们肉体的软弱，就照人的常话对你们说：你们从前怎样将肢体献给不洁、不法作奴仆，以至于不法；现今也要照样将肢体献给义作奴仆，以至于成圣。</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speak in human terms because of the weakness of your flesh. For just as you presented your members as slaves of uncleanness, and of lawlessness leading to more lawlessness, so now present your members as slaves of righteousness for holiness.</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5:16-19】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如此说来，因一次的过犯，众人都被定罪；照样，因一次的义行，众人也就被称义得生命了。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as through one man’s offense judgment came to all men, resulting in condemnation, even so through one Man’s righteous act the free gift came to all men, resulting in justification of life.</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因一人的悖逆，众人成为罪人；照样，因一人的顺从，众人也成为义了。</a:t>
            </a:r>
          </a:p>
          <a:p>
            <a:pPr algn="l">
              <a:lnSpc>
                <a:spcPct val="100000"/>
              </a:lnSpc>
            </a:pPr>
            <a:r>
              <a:rPr lang="en-US" altLang="zh-CN" sz="3200" b="1" dirty="0">
                <a:solidFill>
                  <a:schemeClr val="bg1"/>
                </a:solidFill>
                <a:ea typeface="微软雅黑" panose="020B0503020204020204" pitchFamily="34" charset="-122"/>
              </a:rPr>
              <a:t>For as by one man’s disobedience many were made sinners, so also by one Man’s obedience many will be made righteous.</a:t>
            </a:r>
          </a:p>
        </p:txBody>
      </p:sp>
    </p:spTree>
    <p:extLst>
      <p:ext uri="{BB962C8B-B14F-4D97-AF65-F5344CB8AC3E}">
        <p14:creationId xmlns:p14="http://schemas.microsoft.com/office/powerpoint/2010/main" val="11170358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1:12】</a:t>
            </a:r>
          </a:p>
          <a:p>
            <a:pPr algn="l">
              <a:lnSpc>
                <a:spcPct val="112000"/>
              </a:lnSpc>
            </a:pPr>
            <a:r>
              <a:rPr lang="zh-CN" altLang="en-US" sz="3200" b="1" dirty="0">
                <a:solidFill>
                  <a:srgbClr val="FFFF00"/>
                </a:solidFill>
                <a:ea typeface="微软雅黑" panose="020B0503020204020204" pitchFamily="34" charset="-122"/>
              </a:rPr>
              <a:t>凡接待祂的，就是信祂名的人，祂就赐他们权柄，作　神的儿女。</a:t>
            </a:r>
          </a:p>
          <a:p>
            <a:pPr algn="l">
              <a:lnSpc>
                <a:spcPct val="100000"/>
              </a:lnSpc>
            </a:pPr>
            <a:r>
              <a:rPr lang="en-US" altLang="zh-CN" sz="3100" b="1" dirty="0">
                <a:solidFill>
                  <a:schemeClr val="bg1"/>
                </a:solidFill>
                <a:ea typeface="微软雅黑" panose="020B0503020204020204" pitchFamily="34" charset="-122"/>
              </a:rPr>
              <a:t>Yet to all who received him, to those who believed in his name, he gave the right to become children of God.</a:t>
            </a:r>
          </a:p>
          <a:p>
            <a:pPr algn="l">
              <a:lnSpc>
                <a:spcPct val="100000"/>
              </a:lnSpc>
            </a:pPr>
            <a:endParaRPr lang="en-US" altLang="zh-CN" sz="1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10:10】</a:t>
            </a:r>
          </a:p>
          <a:p>
            <a:pPr algn="l">
              <a:lnSpc>
                <a:spcPct val="112000"/>
              </a:lnSpc>
            </a:pPr>
            <a:r>
              <a:rPr lang="zh-CN" altLang="en-US" sz="3200" b="1" dirty="0">
                <a:solidFill>
                  <a:srgbClr val="FFFF00"/>
                </a:solidFill>
                <a:ea typeface="微软雅黑" panose="020B0503020204020204" pitchFamily="34" charset="-122"/>
              </a:rPr>
              <a:t>盗贼来，无非要偷窃、杀害、毁坏；我来了，是要叫羊（或作“人”）得生命，并且得的更丰盛。</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 thief comes only to steal and kill and destroy; I have come that they may have life, and have it to the full.</a:t>
            </a:r>
          </a:p>
        </p:txBody>
      </p:sp>
    </p:spTree>
    <p:extLst>
      <p:ext uri="{BB962C8B-B14F-4D97-AF65-F5344CB8AC3E}">
        <p14:creationId xmlns:p14="http://schemas.microsoft.com/office/powerpoint/2010/main" val="3017659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8:31-34】</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耶稣对信祂的犹太人说：“你们若常常遵守我的道，就真是我的门徒。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said to those Jews who believed Him, “If you abide in My word, you are My disciples indeed.</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你们必晓得真理，真理必叫你们得以自由。” </a:t>
            </a:r>
            <a:r>
              <a:rPr lang="en-US" altLang="zh-CN" sz="3200" b="1" dirty="0">
                <a:solidFill>
                  <a:schemeClr val="bg1"/>
                </a:solidFill>
                <a:ea typeface="微软雅黑" panose="020B0503020204020204" pitchFamily="34" charset="-122"/>
              </a:rPr>
              <a:t>And you shall know the truth, and the truth shall make you free.”</a:t>
            </a:r>
          </a:p>
        </p:txBody>
      </p:sp>
    </p:spTree>
    <p:extLst>
      <p:ext uri="{BB962C8B-B14F-4D97-AF65-F5344CB8AC3E}">
        <p14:creationId xmlns:p14="http://schemas.microsoft.com/office/powerpoint/2010/main" val="2511783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8:31-34】</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他们回答说：“我们是亚伯拉罕的后裔，从来没有作过谁的奴仆，你怎么说‘你们必得以自由’呢？”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They answered Him, “We are Abraham’s descendants, and have never been in bondage to anyone. How can You say, ‘You will be made free’?”</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耶稣回答说：“我实实在在地告诉你们：所有犯罪的，就是罪的奴仆。</a:t>
            </a:r>
          </a:p>
          <a:p>
            <a:pPr algn="l">
              <a:lnSpc>
                <a:spcPct val="112000"/>
              </a:lnSpc>
            </a:pPr>
            <a:r>
              <a:rPr lang="en-US" altLang="zh-CN" sz="3200" b="1" dirty="0">
                <a:solidFill>
                  <a:schemeClr val="bg1"/>
                </a:solidFill>
                <a:ea typeface="微软雅黑" panose="020B0503020204020204" pitchFamily="34" charset="-122"/>
              </a:rPr>
              <a:t>Jesus answered them, “Most assuredly, I say to you, whoever commits sin is a slave of sin.</a:t>
            </a:r>
          </a:p>
        </p:txBody>
      </p:sp>
    </p:spTree>
    <p:extLst>
      <p:ext uri="{BB962C8B-B14F-4D97-AF65-F5344CB8AC3E}">
        <p14:creationId xmlns:p14="http://schemas.microsoft.com/office/powerpoint/2010/main" val="1153844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3:23】</a:t>
            </a:r>
          </a:p>
          <a:p>
            <a:pPr algn="l">
              <a:lnSpc>
                <a:spcPct val="112000"/>
              </a:lnSpc>
            </a:pPr>
            <a:r>
              <a:rPr lang="zh-CN" altLang="en-US" sz="3200" b="1" dirty="0">
                <a:solidFill>
                  <a:srgbClr val="FFFF00"/>
                </a:solidFill>
                <a:ea typeface="微软雅黑" panose="020B0503020204020204" pitchFamily="34" charset="-122"/>
              </a:rPr>
              <a:t>因为世人都犯了罪，亏缺了　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p:txBody>
      </p:sp>
    </p:spTree>
    <p:extLst>
      <p:ext uri="{BB962C8B-B14F-4D97-AF65-F5344CB8AC3E}">
        <p14:creationId xmlns:p14="http://schemas.microsoft.com/office/powerpoint/2010/main" val="251178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耶和华　神所造的，惟有蛇比田野一切的活物更狡猾。蛇对女人说：“　神岂是真说不许你们吃园中所有树上的果子吗？”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the serpent was more cunning than any beast of the field which the Lord God had made. And he said to the woman, “Has God indeed said, ‘You shall not eat of every tree of the garden’?”</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女人对蛇说：“园中树上的果子，我们可以吃；</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 woman said to the serpent, “We may eat the fruit of the trees of the garden;</a:t>
            </a:r>
          </a:p>
        </p:txBody>
      </p:sp>
    </p:spTree>
    <p:extLst>
      <p:ext uri="{BB962C8B-B14F-4D97-AF65-F5344CB8AC3E}">
        <p14:creationId xmlns:p14="http://schemas.microsoft.com/office/powerpoint/2010/main" val="957591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惟有园当中那棵树上的果子，　神曾说：‘你们不可吃，也不可摸，免得你们死。’”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of the fruit of the tree which is in the midst of the garden, God has said, ‘You shall not eat it, nor shall you touch it, lest you die.’”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蛇对女人说：“你们不一定死，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serpent said to the woman, “You will not surely die.</a:t>
            </a:r>
          </a:p>
        </p:txBody>
      </p:sp>
    </p:spTree>
    <p:extLst>
      <p:ext uri="{BB962C8B-B14F-4D97-AF65-F5344CB8AC3E}">
        <p14:creationId xmlns:p14="http://schemas.microsoft.com/office/powerpoint/2010/main" val="1286041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3:1-6】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因为　神知道，你们吃的日子眼睛就明亮了，你们便如　神能知道善恶。” </a:t>
            </a:r>
            <a:r>
              <a:rPr lang="en-US" altLang="zh-CN" sz="3200" b="1" dirty="0">
                <a:solidFill>
                  <a:schemeClr val="bg1"/>
                </a:solidFill>
                <a:ea typeface="微软雅黑" panose="020B0503020204020204" pitchFamily="34" charset="-122"/>
              </a:rPr>
              <a:t>For God knows that in the day you eat of it your eyes will be opened, and you will be like God, knowing good and evil.”</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于是，女人见那棵树的果子好作食物，也悦人的眼目，且是可喜爱的，能使人有智慧，就摘下果子来吃了；又给她丈夫，她丈夫也吃了。</a:t>
            </a:r>
            <a:endParaRPr lang="zh-CN" altLang="en-US" sz="3200" b="1" dirty="0">
              <a:solidFill>
                <a:schemeClr val="bg1"/>
              </a:solidFill>
              <a:ea typeface="微软雅黑" panose="020B0503020204020204" pitchFamily="34" charset="-122"/>
            </a:endParaRPr>
          </a:p>
          <a:p>
            <a:pPr algn="l">
              <a:lnSpc>
                <a:spcPct val="100000"/>
              </a:lnSpc>
            </a:pPr>
            <a:r>
              <a:rPr lang="en-US" altLang="zh-CN" sz="3100" b="1" dirty="0">
                <a:solidFill>
                  <a:schemeClr val="bg1"/>
                </a:solidFill>
                <a:ea typeface="微软雅黑" panose="020B0503020204020204" pitchFamily="34" charset="-122"/>
              </a:rPr>
              <a:t>So when the woman saw that the tree was good for food, that it was pleasant to the eyes, and a tree desirable to make one wise, she took of its fruit and ate. She also gave to her husband with her, and he ate.</a:t>
            </a:r>
          </a:p>
        </p:txBody>
      </p:sp>
    </p:spTree>
    <p:extLst>
      <p:ext uri="{BB962C8B-B14F-4D97-AF65-F5344CB8AC3E}">
        <p14:creationId xmlns:p14="http://schemas.microsoft.com/office/powerpoint/2010/main" val="128604180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13208</TotalTime>
  <Words>3437</Words>
  <Application>Microsoft Macintosh PowerPoint</Application>
  <PresentationFormat>On-screen Show (4:3)</PresentationFormat>
  <Paragraphs>139</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微软雅黑</vt:lpstr>
      <vt:lpstr>Arial</vt:lpstr>
      <vt:lpstr>Calibri</vt:lpstr>
      <vt:lpstr>Calibri Light</vt:lpstr>
      <vt:lpstr>Office 主题</vt:lpstr>
      <vt:lpstr>谁的奴仆？  A Slave to Whom？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Peng Zhang</cp:lastModifiedBy>
  <cp:revision>1394</cp:revision>
  <dcterms:created xsi:type="dcterms:W3CDTF">2018-02-16T18:09:56Z</dcterms:created>
  <dcterms:modified xsi:type="dcterms:W3CDTF">2025-12-07T23:33:33Z</dcterms:modified>
</cp:coreProperties>
</file>