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904" r:id="rId2"/>
    <p:sldId id="3914" r:id="rId3"/>
    <p:sldId id="3915" r:id="rId4"/>
    <p:sldId id="3916" r:id="rId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360" y="-56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2025/12/7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2025/12/7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2025/12/7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2025/12/7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2025/12/7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2025/12/7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2025/12/7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财产的管理</a:t>
            </a:r>
          </a:p>
          <a:p>
            <a:pPr algn="l">
              <a:lnSpc>
                <a:spcPct val="120000"/>
              </a:lnSpc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•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作为管理权的财产权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(property as 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stewardship)</a:t>
            </a:r>
            <a:endParaRPr lang="en-US" altLang="zh-CN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20000"/>
              </a:lnSpc>
              <a:buFont typeface="Wingdings" pitchFamily="2" charset="2"/>
              <a:buChar char="Ø"/>
            </a:pPr>
            <a:r>
              <a:rPr lang="en-US" altLang="zh-CN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财产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的管理者要使财产的主人受益。</a:t>
            </a:r>
          </a:p>
          <a:p>
            <a:pPr marL="914400" lvl="1" indent="-457200" algn="l">
              <a:lnSpc>
                <a:spcPct val="120000"/>
              </a:lnSpc>
              <a:buFont typeface="Wingdings" pitchFamily="2" charset="2"/>
              <a:buChar char="Ø"/>
            </a:pP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财产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的管理者不能为己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敛财</a:t>
            </a:r>
            <a:endParaRPr lang="en-US" altLang="zh-CN" sz="30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20000"/>
              </a:lnSpc>
              <a:buFont typeface="Wingdings" pitchFamily="2" charset="2"/>
              <a:buChar char="Ø"/>
            </a:pPr>
            <a:endParaRPr lang="zh-CN" altLang="en-US" sz="1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endParaRPr lang="zh-CN" altLang="en-US" sz="1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•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对财产不负责任的使用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: 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贪婪与浪费 </a:t>
            </a:r>
          </a:p>
          <a:p>
            <a:pPr marL="914400" lvl="1" indent="-457200" algn="l">
              <a:lnSpc>
                <a:spcPct val="120000"/>
              </a:lnSpc>
              <a:buFont typeface="Wingdings" pitchFamily="2" charset="2"/>
              <a:buChar char="Ø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贪婪</a:t>
            </a:r>
          </a:p>
          <a:p>
            <a:pPr marL="914400" lvl="1" indent="-457200" algn="l">
              <a:lnSpc>
                <a:spcPct val="120000"/>
              </a:lnSpc>
              <a:buFont typeface="Wingdings" pitchFamily="2" charset="2"/>
              <a:buChar char="Ø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浪费</a:t>
            </a:r>
          </a:p>
        </p:txBody>
      </p:sp>
    </p:spTree>
    <p:extLst>
      <p:ext uri="{BB962C8B-B14F-4D97-AF65-F5344CB8AC3E}">
        <p14:creationId xmlns:p14="http://schemas.microsoft.com/office/powerpoint/2010/main" val="2142785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对财产所有权的</a:t>
            </a: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侵犯</a:t>
            </a:r>
            <a:r>
              <a:rPr lang="en-US" altLang="zh-CN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—</a:t>
            </a: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偷窃</a:t>
            </a:r>
            <a:endParaRPr lang="zh-CN" altLang="en-US" sz="34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200000"/>
              </a:lnSpc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第八诫“不可偷盗”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不拿不属于自己的东西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别人当得的，要给别人</a:t>
            </a:r>
          </a:p>
        </p:txBody>
      </p:sp>
    </p:spTree>
    <p:extLst>
      <p:ext uri="{BB962C8B-B14F-4D97-AF65-F5344CB8AC3E}">
        <p14:creationId xmlns:p14="http://schemas.microsoft.com/office/powerpoint/2010/main" val="2356080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对财产所有权</a:t>
            </a: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的“合理侵犯”</a:t>
            </a:r>
            <a:endParaRPr lang="zh-CN" altLang="en-US" sz="34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在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极度需要情况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下占有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不属于自己的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财物。</a:t>
            </a:r>
            <a:endParaRPr lang="en-US" altLang="zh-CN" sz="34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必要条件：</a:t>
            </a:r>
            <a:endParaRPr lang="en-US" altLang="zh-CN" sz="30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50000"/>
              </a:lnSpc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① 必须是极度的需要。</a:t>
            </a:r>
          </a:p>
          <a:p>
            <a:pPr lvl="1" algn="l">
              <a:lnSpc>
                <a:spcPct val="150000"/>
              </a:lnSpc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② 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靠恳求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和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乞求等办法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，得不到必需之物。</a:t>
            </a:r>
          </a:p>
          <a:p>
            <a:pPr lvl="1" algn="l">
              <a:lnSpc>
                <a:spcPct val="150000"/>
              </a:lnSpc>
            </a:pP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③ 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物品的主人不能也是极度需要者。</a:t>
            </a:r>
          </a:p>
          <a:p>
            <a:pPr lvl="1" algn="l">
              <a:lnSpc>
                <a:spcPct val="150000"/>
              </a:lnSpc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④ 拿走的东西不能超过实际的需求量。</a:t>
            </a:r>
          </a:p>
          <a:p>
            <a:pPr lvl="1" algn="l">
              <a:lnSpc>
                <a:spcPct val="150000"/>
              </a:lnSpc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⑤ 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如可能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，就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应以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借贷的方式拿走他人之物品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，且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后来应该归还。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20498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消费伦理</a:t>
            </a:r>
            <a:endParaRPr lang="zh-CN" altLang="en-US" sz="34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为了“生活（生存）”，而不是“占有”；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为神的荣耀，不是为自己的荣耀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不被世界潮流牵引辖制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先神的国，再个人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慷慨，不吝啬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“爱人如己” 的消费方式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35867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15054</TotalTime>
  <Words>98</Words>
  <Application>Microsoft Office PowerPoint</Application>
  <PresentationFormat>全屏显示(4:3)</PresentationFormat>
  <Paragraphs>28</Paragraphs>
  <Slides>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Office 主题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1360</cp:revision>
  <dcterms:created xsi:type="dcterms:W3CDTF">2018-02-16T18:09:56Z</dcterms:created>
  <dcterms:modified xsi:type="dcterms:W3CDTF">2025-12-07T07:11:57Z</dcterms:modified>
</cp:coreProperties>
</file>