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04" r:id="rId2"/>
    <p:sldId id="3917" r:id="rId3"/>
    <p:sldId id="3918" r:id="rId4"/>
    <p:sldId id="3919"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054" autoAdjust="0"/>
    <p:restoredTop sz="94660"/>
  </p:normalViewPr>
  <p:slideViewPr>
    <p:cSldViewPr snapToGrid="0">
      <p:cViewPr>
        <p:scale>
          <a:sx n="90" d="100"/>
          <a:sy n="90" d="100"/>
        </p:scale>
        <p:origin x="-360" y="-6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2025/12/21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中华</a:t>
            </a:r>
            <a:r>
              <a:rPr lang="zh-CN" altLang="en-US" sz="3200" b="1" u="sng" spc="100" dirty="0">
                <a:solidFill>
                  <a:schemeClr val="bg1"/>
                </a:solidFill>
                <a:ea typeface="微软雅黑" panose="020B0503020204020204" pitchFamily="34" charset="-122"/>
              </a:rPr>
              <a:t>文明</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人类历史中唯一未曾中断的古老文明</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大而小</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传承而包容</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2785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中华</a:t>
            </a:r>
            <a:r>
              <a:rPr lang="zh-CN" altLang="en-US" sz="3200" b="1" u="sng" spc="100" dirty="0">
                <a:solidFill>
                  <a:schemeClr val="bg1"/>
                </a:solidFill>
                <a:ea typeface="微软雅黑" panose="020B0503020204020204" pitchFamily="34" charset="-122"/>
              </a:rPr>
              <a:t>文明中的“道”</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老子：不可名的“道”</a:t>
            </a:r>
          </a:p>
          <a:p>
            <a:pPr marL="914400" lvl="1" indent="-457200" algn="l">
              <a:lnSpc>
                <a:spcPct val="120000"/>
              </a:lnSpc>
              <a:buFont typeface="Wingdings" pitchFamily="2" charset="2"/>
              <a:buChar char="Ø"/>
            </a:pPr>
            <a:r>
              <a:rPr lang="en-US" altLang="zh-CN" sz="3000" b="1" spc="100" dirty="0">
                <a:solidFill>
                  <a:schemeClr val="bg1"/>
                </a:solidFill>
                <a:ea typeface="微软雅黑" panose="020B0503020204020204" pitchFamily="34" charset="-122"/>
              </a:rPr>
              <a:t>	“</a:t>
            </a:r>
            <a:r>
              <a:rPr lang="zh-CN" altLang="en-US" sz="3000" b="1" spc="100" dirty="0">
                <a:solidFill>
                  <a:schemeClr val="bg1"/>
                </a:solidFill>
                <a:ea typeface="微软雅黑" panose="020B0503020204020204" pitchFamily="34" charset="-122"/>
              </a:rPr>
              <a:t>道”的独立与自存</a:t>
            </a:r>
          </a:p>
          <a:p>
            <a:pPr marL="914400" lvl="1" indent="-457200" algn="l">
              <a:lnSpc>
                <a:spcPct val="120000"/>
              </a:lnSpc>
              <a:buFont typeface="Wingdings" pitchFamily="2" charset="2"/>
              <a:buChar char="Ø"/>
            </a:pPr>
            <a:r>
              <a:rPr lang="en-US" altLang="zh-CN" sz="3000" b="1" spc="100" dirty="0">
                <a:solidFill>
                  <a:schemeClr val="bg1"/>
                </a:solidFill>
                <a:ea typeface="微软雅黑" panose="020B0503020204020204" pitchFamily="34" charset="-122"/>
              </a:rPr>
              <a:t>	“</a:t>
            </a:r>
            <a:r>
              <a:rPr lang="zh-CN" altLang="en-US" sz="3000" b="1" spc="100" dirty="0">
                <a:solidFill>
                  <a:schemeClr val="bg1"/>
                </a:solidFill>
                <a:ea typeface="微软雅黑" panose="020B0503020204020204" pitchFamily="34" charset="-122"/>
              </a:rPr>
              <a:t>道”的不可名</a:t>
            </a:r>
          </a:p>
          <a:p>
            <a:pPr marL="914400" lvl="1" indent="-457200" algn="l">
              <a:lnSpc>
                <a:spcPct val="120000"/>
              </a:lnSpc>
              <a:buFont typeface="Wingdings" pitchFamily="2" charset="2"/>
              <a:buChar char="Ø"/>
            </a:pPr>
            <a:r>
              <a:rPr lang="en-US" altLang="zh-CN" sz="3000" b="1" spc="100" dirty="0">
                <a:solidFill>
                  <a:schemeClr val="bg1"/>
                </a:solidFill>
                <a:ea typeface="微软雅黑" panose="020B0503020204020204" pitchFamily="34" charset="-122"/>
              </a:rPr>
              <a:t>	</a:t>
            </a:r>
            <a:r>
              <a:rPr lang="zh-CN" altLang="en-US" sz="3000" b="1" spc="100" dirty="0">
                <a:solidFill>
                  <a:schemeClr val="bg1"/>
                </a:solidFill>
                <a:ea typeface="微软雅黑" panose="020B0503020204020204" pitchFamily="34" charset="-122"/>
              </a:rPr>
              <a:t>自然与规律的</a:t>
            </a:r>
            <a:r>
              <a:rPr lang="zh-CN" altLang="en-US" sz="3000" b="1" spc="100" dirty="0" smtClean="0">
                <a:solidFill>
                  <a:schemeClr val="bg1"/>
                </a:solidFill>
                <a:ea typeface="微软雅黑" panose="020B0503020204020204" pitchFamily="34" charset="-122"/>
              </a:rPr>
              <a:t>抽象概念</a:t>
            </a:r>
            <a:endParaRPr lang="en-US" altLang="zh-CN" sz="3000" b="1" spc="100" dirty="0" smtClean="0">
              <a:solidFill>
                <a:schemeClr val="bg1"/>
              </a:solidFill>
              <a:ea typeface="微软雅黑" panose="020B0503020204020204" pitchFamily="34" charset="-122"/>
            </a:endParaRPr>
          </a:p>
          <a:p>
            <a:pPr marL="914400" lvl="1" indent="-457200" algn="l">
              <a:lnSpc>
                <a:spcPct val="120000"/>
              </a:lnSpc>
              <a:buFont typeface="Wingdings" pitchFamily="2" charset="2"/>
              <a:buChar char="Ø"/>
            </a:pPr>
            <a:endParaRPr lang="zh-CN" altLang="en-US" sz="800" b="1" spc="100" dirty="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孔子对“道”的渴慕</a:t>
            </a:r>
            <a:r>
              <a:rPr lang="zh-CN" altLang="en-US" sz="3200" b="1" spc="100" dirty="0" smtClean="0">
                <a:solidFill>
                  <a:schemeClr val="bg1"/>
                </a:solidFill>
                <a:ea typeface="微软雅黑" panose="020B0503020204020204" pitchFamily="34" charset="-122"/>
              </a:rPr>
              <a:t>追求</a:t>
            </a:r>
            <a:endParaRPr lang="en-US" altLang="zh-CN" sz="3200" b="1" spc="100" dirty="0" smtClean="0">
              <a:solidFill>
                <a:schemeClr val="bg1"/>
              </a:solidFill>
              <a:ea typeface="微软雅黑" panose="020B0503020204020204" pitchFamily="34" charset="-122"/>
            </a:endParaRPr>
          </a:p>
          <a:p>
            <a:pPr marL="457200" indent="-457200" algn="l">
              <a:lnSpc>
                <a:spcPct val="120000"/>
              </a:lnSpc>
              <a:buFont typeface="Arial" pitchFamily="34" charset="0"/>
              <a:buChar char="•"/>
            </a:pPr>
            <a:endParaRPr lang="zh-CN" altLang="en-US" sz="800" b="1" spc="100" dirty="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孔子对“道”的</a:t>
            </a:r>
            <a:r>
              <a:rPr lang="zh-CN" altLang="en-US" sz="3200" b="1" spc="100" dirty="0" smtClean="0">
                <a:solidFill>
                  <a:schemeClr val="bg1"/>
                </a:solidFill>
                <a:ea typeface="微软雅黑" panose="020B0503020204020204" pitchFamily="34" charset="-122"/>
              </a:rPr>
              <a:t>回避</a:t>
            </a:r>
            <a:endParaRPr lang="en-US" altLang="zh-CN" sz="3200" b="1" spc="100" dirty="0" smtClean="0">
              <a:solidFill>
                <a:schemeClr val="bg1"/>
              </a:solidFill>
              <a:ea typeface="微软雅黑" panose="020B0503020204020204" pitchFamily="34" charset="-122"/>
            </a:endParaRPr>
          </a:p>
          <a:p>
            <a:pPr marL="457200" indent="-457200" algn="l">
              <a:lnSpc>
                <a:spcPct val="120000"/>
              </a:lnSpc>
              <a:buFont typeface="Arial" pitchFamily="34" charset="0"/>
              <a:buChar char="•"/>
            </a:pPr>
            <a:endParaRPr lang="zh-CN" altLang="en-US" sz="800" b="1" spc="100" dirty="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整体与玄妙的</a:t>
            </a:r>
            <a:r>
              <a:rPr lang="zh-CN" altLang="en-US" sz="3200" b="1" spc="100" dirty="0" smtClean="0">
                <a:solidFill>
                  <a:schemeClr val="bg1"/>
                </a:solidFill>
                <a:ea typeface="微软雅黑" panose="020B0503020204020204" pitchFamily="34" charset="-122"/>
              </a:rPr>
              <a:t>“道”</a:t>
            </a:r>
            <a:endParaRPr lang="en-US" altLang="zh-CN" sz="3200" b="1" spc="100" dirty="0" smtClean="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200" b="1" spc="100" dirty="0" smtClean="0">
                <a:solidFill>
                  <a:schemeClr val="bg1"/>
                </a:solidFill>
                <a:ea typeface="微软雅黑" panose="020B0503020204020204" pitchFamily="34" charset="-122"/>
              </a:rPr>
              <a:t></a:t>
            </a:r>
            <a:r>
              <a:rPr lang="zh-CN" altLang="en-US" sz="3200" b="1" spc="100" dirty="0">
                <a:solidFill>
                  <a:schemeClr val="bg1"/>
                </a:solidFill>
                <a:ea typeface="微软雅黑" panose="020B0503020204020204" pitchFamily="34" charset="-122"/>
              </a:rPr>
              <a:t>	欠缺终极关怀的中华文明</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9115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圣经</a:t>
            </a:r>
            <a:r>
              <a:rPr lang="zh-CN" altLang="en-US" sz="3200" b="1" u="sng" spc="100" dirty="0">
                <a:solidFill>
                  <a:schemeClr val="bg1"/>
                </a:solidFill>
                <a:ea typeface="微软雅黑" panose="020B0503020204020204" pitchFamily="34" charset="-122"/>
              </a:rPr>
              <a:t>中的“道”</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位格化的造物主上帝</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道是有位格的上帝的自我启示</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道是生命救赎的真理</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与神和好之道</a:t>
            </a:r>
          </a:p>
          <a:p>
            <a:pPr marL="457200" indent="-457200" algn="l">
              <a:lnSpc>
                <a:spcPct val="120000"/>
              </a:lnSpc>
              <a:buFont typeface="Arial" pitchFamily="34" charset="0"/>
              <a:buChar char="•"/>
            </a:pPr>
            <a:r>
              <a:rPr lang="zh-CN" altLang="en-US" sz="3200" b="1" spc="100" dirty="0">
                <a:solidFill>
                  <a:schemeClr val="bg1"/>
                </a:solidFill>
                <a:ea typeface="微软雅黑" panose="020B0503020204020204" pitchFamily="34" charset="-122"/>
              </a:rPr>
              <a:t>	逻辑与次序</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9115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200" b="1" u="sng" spc="100" dirty="0" smtClean="0">
                <a:solidFill>
                  <a:schemeClr val="bg1"/>
                </a:solidFill>
                <a:ea typeface="微软雅黑" panose="020B0503020204020204" pitchFamily="34" charset="-122"/>
              </a:rPr>
              <a:t>问题讨论：</a:t>
            </a:r>
            <a:endParaRPr lang="zh-CN" altLang="en-US" sz="3200" b="1" u="sng" spc="100" dirty="0">
              <a:solidFill>
                <a:schemeClr val="bg1"/>
              </a:solidFill>
              <a:ea typeface="微软雅黑" panose="020B0503020204020204" pitchFamily="34" charset="-122"/>
            </a:endParaRPr>
          </a:p>
          <a:p>
            <a:pPr marL="457200" indent="-457200" algn="l">
              <a:lnSpc>
                <a:spcPct val="120000"/>
              </a:lnSpc>
              <a:buFont typeface="Arial" pitchFamily="34" charset="0"/>
              <a:buChar char="•"/>
            </a:pPr>
            <a:r>
              <a:rPr lang="zh-CN" altLang="en-US" sz="3200" b="1" spc="100">
                <a:solidFill>
                  <a:schemeClr val="bg1"/>
                </a:solidFill>
                <a:ea typeface="微软雅黑" panose="020B0503020204020204" pitchFamily="34" charset="-122"/>
              </a:rPr>
              <a:t>中华文明中对于“道”的描述，对于身为华人的自己在认识信靠主耶稣的道路上曾经起到过怎样积极和消极的作用？</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11440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15064</TotalTime>
  <Words>51</Words>
  <Application>Microsoft Office PowerPoint</Application>
  <PresentationFormat>全屏显示(4:3)</PresentationFormat>
  <Paragraphs>24</Paragraphs>
  <Slides>4</Slides>
  <Notes>0</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Office 主题</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user</cp:lastModifiedBy>
  <cp:revision>1363</cp:revision>
  <dcterms:created xsi:type="dcterms:W3CDTF">2018-02-16T18:09:56Z</dcterms:created>
  <dcterms:modified xsi:type="dcterms:W3CDTF">2025-12-21T08:42:18Z</dcterms:modified>
</cp:coreProperties>
</file>