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917" r:id="rId2"/>
    <p:sldId id="3921" r:id="rId3"/>
    <p:sldId id="3924" r:id="rId4"/>
    <p:sldId id="3923" r:id="rId5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054" autoAdjust="0"/>
    <p:restoredTop sz="94660"/>
  </p:normalViewPr>
  <p:slideViewPr>
    <p:cSldViewPr snapToGrid="0">
      <p:cViewPr>
        <p:scale>
          <a:sx n="90" d="100"/>
          <a:sy n="90" d="100"/>
        </p:scale>
        <p:origin x="-360" y="-61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2026/2/1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2026/2/1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2026/2/1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2026/2/1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2026/2/1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2026/2/1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2026/2/1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2026/2/1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2026/2/1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2026/2/1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2026/2/1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2026/2/1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20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儒家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</a:t>
            </a: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“仁爱”</a:t>
            </a:r>
            <a:endParaRPr lang="zh-CN" altLang="en-US" sz="34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仁爱的源头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爱的涟漪（等次）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“兼爱”与“仁爱”之争</a:t>
            </a:r>
            <a:endParaRPr lang="zh-CN" altLang="en-US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09115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20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基督教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的“圣爱”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神是爱的源头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非“牟利”的爱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“无界”的爱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爱是牺牲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爱的达成</a:t>
            </a:r>
          </a:p>
        </p:txBody>
      </p:sp>
    </p:spTree>
    <p:extLst>
      <p:ext uri="{BB962C8B-B14F-4D97-AF65-F5344CB8AC3E}">
        <p14:creationId xmlns:p14="http://schemas.microsoft.com/office/powerpoint/2010/main" val="1552358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200000"/>
              </a:lnSpc>
            </a:pPr>
            <a:endParaRPr lang="zh-CN" altLang="en-US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1882913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04333"/>
                <a:gridCol w="2201334"/>
                <a:gridCol w="2624666"/>
                <a:gridCol w="3513667"/>
              </a:tblGrid>
              <a:tr h="13716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28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儒家</a:t>
                      </a:r>
                      <a:r>
                        <a:rPr lang="en-US" sz="28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“</a:t>
                      </a:r>
                      <a:r>
                        <a:rPr lang="zh-CN" sz="28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仁爱</a:t>
                      </a:r>
                      <a:r>
                        <a:rPr lang="en-US" sz="28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”</a:t>
                      </a:r>
                      <a:endParaRPr lang="en-US" sz="2800" dirty="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280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基督教</a:t>
                      </a:r>
                      <a:r>
                        <a:rPr lang="en-US" sz="280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“</a:t>
                      </a:r>
                      <a:r>
                        <a:rPr lang="zh-CN" sz="280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圣爱</a:t>
                      </a:r>
                      <a:r>
                        <a:rPr lang="en-US" sz="280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”</a:t>
                      </a:r>
                      <a:endParaRPr lang="en-US" sz="280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2800" dirty="0" smtClean="0">
                          <a:effectLst/>
                          <a:latin typeface="微软雅黑" pitchFamily="34" charset="-122"/>
                          <a:ea typeface="微软雅黑" pitchFamily="34" charset="-122"/>
                          <a:cs typeface="Calibri"/>
                        </a:rPr>
                        <a:t>问题</a:t>
                      </a:r>
                      <a:endParaRPr lang="en-US" sz="2800" dirty="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/>
                </a:tc>
              </a:tr>
              <a:tr h="13716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280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源头</a:t>
                      </a:r>
                      <a:endParaRPr lang="en-US" sz="280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28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人性本</a:t>
                      </a:r>
                      <a:r>
                        <a:rPr lang="zh-CN" sz="28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善</a:t>
                      </a:r>
                      <a:endParaRPr lang="en-US" altLang="zh-CN" sz="2800" dirty="0" smtClean="0">
                        <a:effectLst/>
                        <a:latin typeface="微软雅黑" pitchFamily="34" charset="-122"/>
                        <a:ea typeface="微软雅黑" pitchFamily="34" charset="-122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28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（</a:t>
                      </a:r>
                      <a:r>
                        <a:rPr lang="zh-CN" sz="28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内在觉醒）</a:t>
                      </a:r>
                      <a:endParaRPr lang="en-US" sz="2800" dirty="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28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神的</a:t>
                      </a:r>
                      <a:r>
                        <a:rPr lang="zh-CN" sz="28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本体</a:t>
                      </a:r>
                      <a:endParaRPr lang="en-US" altLang="zh-CN" sz="2800" dirty="0" smtClean="0">
                        <a:effectLst/>
                        <a:latin typeface="微软雅黑" pitchFamily="34" charset="-122"/>
                        <a:ea typeface="微软雅黑" pitchFamily="34" charset="-122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28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（</a:t>
                      </a:r>
                      <a:r>
                        <a:rPr lang="zh-CN" sz="28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外在恩赐）</a:t>
                      </a:r>
                      <a:endParaRPr lang="en-US" sz="2800" dirty="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28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人能否靠</a:t>
                      </a:r>
                      <a:r>
                        <a:rPr lang="zh-CN" sz="28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己</a:t>
                      </a:r>
                      <a:r>
                        <a:rPr lang="zh-CN" altLang="en-US" sz="28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活出真</a:t>
                      </a:r>
                      <a:r>
                        <a:rPr lang="zh-CN" sz="28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爱？</a:t>
                      </a:r>
                      <a:endParaRPr lang="en-US" sz="2800" dirty="0">
                        <a:effectLst/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marL="9525" marR="9525" marT="9525" marB="9525" anchor="ctr"/>
                </a:tc>
              </a:tr>
              <a:tr h="13716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280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范围</a:t>
                      </a:r>
                      <a:endParaRPr lang="en-US" sz="280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28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差序之</a:t>
                      </a:r>
                      <a:r>
                        <a:rPr lang="zh-CN" sz="28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爱</a:t>
                      </a:r>
                      <a:endParaRPr lang="en-US" altLang="zh-CN" sz="2800" dirty="0" smtClean="0">
                        <a:effectLst/>
                        <a:latin typeface="微软雅黑" pitchFamily="34" charset="-122"/>
                        <a:ea typeface="微软雅黑" pitchFamily="34" charset="-122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28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（</a:t>
                      </a:r>
                      <a:r>
                        <a:rPr lang="zh-CN" sz="28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亲疏有别）</a:t>
                      </a:r>
                      <a:endParaRPr lang="en-US" sz="2800" dirty="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28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普世之</a:t>
                      </a:r>
                      <a:r>
                        <a:rPr lang="zh-CN" sz="28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爱</a:t>
                      </a:r>
                      <a:endParaRPr lang="en-US" altLang="zh-CN" sz="2800" dirty="0" smtClean="0">
                        <a:effectLst/>
                        <a:latin typeface="微软雅黑" pitchFamily="34" charset="-122"/>
                        <a:ea typeface="微软雅黑" pitchFamily="34" charset="-122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28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（</a:t>
                      </a:r>
                      <a:r>
                        <a:rPr lang="zh-CN" sz="28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破界牺牲）</a:t>
                      </a:r>
                      <a:endParaRPr lang="en-US" sz="2800" dirty="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28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“</a:t>
                      </a:r>
                      <a:r>
                        <a:rPr lang="zh-CN" sz="28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差序</a:t>
                      </a:r>
                      <a:r>
                        <a:rPr lang="zh-CN" altLang="en-US" sz="28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之爱”易</a:t>
                      </a:r>
                      <a:r>
                        <a:rPr lang="zh-CN" sz="28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不公</a:t>
                      </a:r>
                      <a:r>
                        <a:rPr lang="zh-CN" sz="28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；</a:t>
                      </a:r>
                      <a:endParaRPr lang="en-US" sz="2800" dirty="0">
                        <a:effectLst/>
                        <a:latin typeface="微软雅黑" pitchFamily="34" charset="-122"/>
                        <a:ea typeface="微软雅黑" pitchFamily="34" charset="-122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28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“</a:t>
                      </a:r>
                      <a:r>
                        <a:rPr lang="zh-CN" sz="28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圣爱</a:t>
                      </a:r>
                      <a:r>
                        <a:rPr lang="zh-CN" altLang="en-US" sz="28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”靠神的</a:t>
                      </a:r>
                      <a:r>
                        <a:rPr lang="zh-CN" sz="28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恩典</a:t>
                      </a:r>
                      <a:endParaRPr lang="en-US" sz="2800" dirty="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/>
                </a:tc>
              </a:tr>
              <a:tr h="13716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280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动力</a:t>
                      </a:r>
                      <a:endParaRPr lang="en-US" sz="280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28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道德</a:t>
                      </a:r>
                      <a:r>
                        <a:rPr lang="zh-CN" sz="28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自觉</a:t>
                      </a:r>
                      <a:endParaRPr lang="en-US" altLang="zh-CN" sz="2800" dirty="0" smtClean="0">
                        <a:effectLst/>
                        <a:latin typeface="微软雅黑" pitchFamily="34" charset="-122"/>
                        <a:ea typeface="微软雅黑" pitchFamily="34" charset="-122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28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（</a:t>
                      </a:r>
                      <a:r>
                        <a:rPr lang="zh-CN" sz="28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克己复礼）</a:t>
                      </a:r>
                      <a:endParaRPr lang="en-US" sz="2800" dirty="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28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恩典</a:t>
                      </a:r>
                      <a:r>
                        <a:rPr lang="zh-CN" sz="28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驱动</a:t>
                      </a:r>
                      <a:endParaRPr lang="en-US" altLang="zh-CN" sz="2800" dirty="0" smtClean="0">
                        <a:effectLst/>
                        <a:latin typeface="微软雅黑" pitchFamily="34" charset="-122"/>
                        <a:ea typeface="微软雅黑" pitchFamily="34" charset="-122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28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（</a:t>
                      </a:r>
                      <a:r>
                        <a:rPr lang="zh-CN" sz="28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圣灵内住）</a:t>
                      </a:r>
                      <a:endParaRPr lang="en-US" sz="2800" dirty="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“</a:t>
                      </a:r>
                      <a:r>
                        <a:rPr lang="zh-CN" altLang="en-US" sz="28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自觉</a:t>
                      </a:r>
                      <a:r>
                        <a:rPr lang="en-US" sz="28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”</a:t>
                      </a:r>
                      <a:r>
                        <a:rPr lang="zh-CN" sz="28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骄傲</a:t>
                      </a:r>
                      <a:r>
                        <a:rPr lang="zh-CN" sz="28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或绝望；</a:t>
                      </a:r>
                      <a:endParaRPr lang="en-US" sz="2800" dirty="0">
                        <a:effectLst/>
                        <a:latin typeface="微软雅黑" pitchFamily="34" charset="-122"/>
                        <a:ea typeface="微软雅黑" pitchFamily="34" charset="-122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“</a:t>
                      </a:r>
                      <a:r>
                        <a:rPr lang="zh-CN" sz="28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恩典</a:t>
                      </a:r>
                      <a:r>
                        <a:rPr lang="en-US" sz="28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”</a:t>
                      </a:r>
                      <a:r>
                        <a:rPr lang="zh-CN" sz="28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谦卑</a:t>
                      </a:r>
                      <a:r>
                        <a:rPr lang="zh-CN" sz="28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与</a:t>
                      </a:r>
                      <a:r>
                        <a:rPr lang="zh-CN" sz="28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盼望</a:t>
                      </a:r>
                      <a:endParaRPr lang="en-US" sz="2800" dirty="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/>
                </a:tc>
              </a:tr>
              <a:tr h="13716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280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终极</a:t>
                      </a:r>
                      <a:endParaRPr lang="en-US" sz="280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28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大同</a:t>
                      </a:r>
                      <a:r>
                        <a:rPr lang="zh-CN" altLang="en-US" sz="28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世界</a:t>
                      </a:r>
                      <a:endParaRPr lang="en-US" altLang="zh-CN" sz="2800" dirty="0" smtClean="0">
                        <a:effectLst/>
                        <a:latin typeface="微软雅黑" pitchFamily="34" charset="-122"/>
                        <a:ea typeface="微软雅黑" pitchFamily="34" charset="-122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28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（</a:t>
                      </a:r>
                      <a:r>
                        <a:rPr lang="zh-CN" sz="28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社会和谐）</a:t>
                      </a:r>
                      <a:endParaRPr lang="en-US" sz="2800" dirty="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28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永恒</a:t>
                      </a:r>
                      <a:r>
                        <a:rPr lang="zh-CN" sz="28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和好</a:t>
                      </a:r>
                      <a:endParaRPr lang="en-US" altLang="zh-CN" sz="2800" dirty="0" smtClean="0">
                        <a:effectLst/>
                        <a:latin typeface="微软雅黑" pitchFamily="34" charset="-122"/>
                        <a:ea typeface="微软雅黑" pitchFamily="34" charset="-122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28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（</a:t>
                      </a:r>
                      <a:r>
                        <a:rPr lang="zh-CN" sz="28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神人复和）</a:t>
                      </a:r>
                      <a:endParaRPr lang="en-US" sz="2800" dirty="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28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“</a:t>
                      </a:r>
                      <a:r>
                        <a:rPr lang="zh-CN" sz="28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仁爱</a:t>
                      </a:r>
                      <a:r>
                        <a:rPr lang="zh-CN" altLang="en-US" sz="28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”现</a:t>
                      </a:r>
                      <a:r>
                        <a:rPr lang="zh-CN" sz="28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世</a:t>
                      </a:r>
                      <a:r>
                        <a:rPr lang="zh-CN" sz="28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秩序，</a:t>
                      </a:r>
                      <a:endParaRPr lang="en-US" sz="2800" dirty="0">
                        <a:effectLst/>
                        <a:latin typeface="微软雅黑" pitchFamily="34" charset="-122"/>
                        <a:ea typeface="微软雅黑" pitchFamily="34" charset="-122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28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“</a:t>
                      </a:r>
                      <a:r>
                        <a:rPr lang="zh-CN" sz="28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圣爱</a:t>
                      </a:r>
                      <a:r>
                        <a:rPr lang="zh-CN" altLang="en-US" sz="28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”</a:t>
                      </a:r>
                      <a:r>
                        <a:rPr lang="zh-CN" sz="28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终极盼望</a:t>
                      </a:r>
                      <a:r>
                        <a:rPr lang="zh-CN" sz="28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。</a:t>
                      </a:r>
                      <a:endParaRPr lang="en-US" sz="2800" dirty="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6936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问题讨论：</a:t>
            </a:r>
            <a:endParaRPr lang="zh-CN" altLang="en-US" sz="34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514350" indent="-514350" algn="l">
              <a:lnSpc>
                <a:spcPct val="150000"/>
              </a:lnSpc>
              <a:buAutoNum type="arabicParenR"/>
            </a:pP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列举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圣经中一处经文，让你看到神的圣爱，与儒家的“仁爱”最大的不同？不同之处是什么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？</a:t>
            </a:r>
            <a:endParaRPr lang="en-US" altLang="zh-CN" sz="34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514350" indent="-514350" algn="l">
              <a:lnSpc>
                <a:spcPct val="150000"/>
              </a:lnSpc>
              <a:buAutoNum type="arabicParenR"/>
            </a:pPr>
            <a:endParaRPr lang="zh-CN" altLang="en-US" sz="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514350" indent="-514350" algn="l">
              <a:lnSpc>
                <a:spcPct val="150000"/>
              </a:lnSpc>
              <a:buAutoNum type="arabicParenR"/>
            </a:pP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儒家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的等次的爱带来哪些不公义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？</a:t>
            </a:r>
            <a:endParaRPr lang="en-US" altLang="zh-CN" sz="34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514350" indent="-514350" algn="l">
              <a:lnSpc>
                <a:spcPct val="150000"/>
              </a:lnSpc>
              <a:buAutoNum type="arabicParenR"/>
            </a:pPr>
            <a:endParaRPr lang="zh-CN" altLang="en-US" sz="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514350" indent="-514350" algn="l">
              <a:lnSpc>
                <a:spcPct val="150000"/>
              </a:lnSpc>
              <a:buAutoNum type="arabicParenR"/>
            </a:pP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我们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有没有口里说效法基督的爱，但是实际上仍是施行儒家的等次的爱？</a:t>
            </a:r>
          </a:p>
        </p:txBody>
      </p:sp>
    </p:spTree>
    <p:extLst>
      <p:ext uri="{BB962C8B-B14F-4D97-AF65-F5344CB8AC3E}">
        <p14:creationId xmlns:p14="http://schemas.microsoft.com/office/powerpoint/2010/main" val="2745678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15132</TotalTime>
  <Words>182</Words>
  <Application>Microsoft Office PowerPoint</Application>
  <PresentationFormat>全屏显示(4:3)</PresentationFormat>
  <Paragraphs>46</Paragraphs>
  <Slides>4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5" baseType="lpstr">
      <vt:lpstr>Office 主题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user</cp:lastModifiedBy>
  <cp:revision>1376</cp:revision>
  <dcterms:created xsi:type="dcterms:W3CDTF">2018-02-16T18:09:56Z</dcterms:created>
  <dcterms:modified xsi:type="dcterms:W3CDTF">2026-02-01T08:39:48Z</dcterms:modified>
</cp:coreProperties>
</file>