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046" r:id="rId2"/>
    <p:sldMasterId id="2147487415" r:id="rId3"/>
  </p:sldMasterIdLst>
  <p:notesMasterIdLst>
    <p:notesMasterId r:id="rId29"/>
  </p:notesMasterIdLst>
  <p:sldIdLst>
    <p:sldId id="2455" r:id="rId4"/>
    <p:sldId id="2214" r:id="rId5"/>
    <p:sldId id="4394" r:id="rId6"/>
    <p:sldId id="4337" r:id="rId7"/>
    <p:sldId id="4281" r:id="rId8"/>
    <p:sldId id="4312" r:id="rId9"/>
    <p:sldId id="4338" r:id="rId10"/>
    <p:sldId id="4276" r:id="rId11"/>
    <p:sldId id="4323" r:id="rId12"/>
    <p:sldId id="4324" r:id="rId13"/>
    <p:sldId id="4339" r:id="rId14"/>
    <p:sldId id="4340" r:id="rId15"/>
    <p:sldId id="4341" r:id="rId16"/>
    <p:sldId id="4203" r:id="rId17"/>
    <p:sldId id="4342" r:id="rId18"/>
    <p:sldId id="4282" r:id="rId19"/>
    <p:sldId id="4395" r:id="rId20"/>
    <p:sldId id="4343" r:id="rId21"/>
    <p:sldId id="4344" r:id="rId22"/>
    <p:sldId id="4326" r:id="rId23"/>
    <p:sldId id="4283" r:id="rId24"/>
    <p:sldId id="4345" r:id="rId25"/>
    <p:sldId id="4284" r:id="rId26"/>
    <p:sldId id="4313" r:id="rId27"/>
    <p:sldId id="4346" r:id="rId2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D3ED"/>
    <a:srgbClr val="9C582E"/>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82" autoAdjust="0"/>
    <p:restoredTop sz="86199" autoAdjust="0"/>
  </p:normalViewPr>
  <p:slideViewPr>
    <p:cSldViewPr>
      <p:cViewPr varScale="1">
        <p:scale>
          <a:sx n="59" d="100"/>
          <a:sy n="59" d="100"/>
        </p:scale>
        <p:origin x="91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3/15/2026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3/15/2026</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3/15/2026</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3/15/2026</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4108221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1906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1111339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56432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19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03128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097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80941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3/15/2026</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596181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280487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662143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2026/3/15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468102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2026/3/15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355321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2026/3/15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893709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2026/3/15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106394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2026/3/15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874696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2026/3/15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6136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2026/3/15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28078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3/15/2026</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2026/3/15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8100891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2026/3/15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7822398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2026/3/15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569431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2026/3/15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89113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3/15/2026</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3/15/2026</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3/15/2026</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3/15/2026</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3/15/2026</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3/15/2026</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3/15/2026</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467548378"/>
      </p:ext>
    </p:extLst>
  </p:cSld>
  <p:clrMap bg1="dk2" tx1="lt1" bg2="dk1" tx2="lt2" accent1="accent1" accent2="accent2" accent3="accent3" accent4="accent4" accent5="accent5" accent6="accent6" hlink="hlink" folHlink="folHlink"/>
  <p:sldLayoutIdLst>
    <p:sldLayoutId id="2147487047" r:id="rId1"/>
    <p:sldLayoutId id="2147487048" r:id="rId2"/>
    <p:sldLayoutId id="2147487049" r:id="rId3"/>
    <p:sldLayoutId id="2147487050" r:id="rId4"/>
    <p:sldLayoutId id="2147487051" r:id="rId5"/>
    <p:sldLayoutId id="2147487052" r:id="rId6"/>
    <p:sldLayoutId id="2147487053" r:id="rId7"/>
    <p:sldLayoutId id="2147487054" r:id="rId8"/>
    <p:sldLayoutId id="2147487055" r:id="rId9"/>
    <p:sldLayoutId id="2147487056" r:id="rId10"/>
    <p:sldLayoutId id="2147487057"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2026/3/15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14679359"/>
      </p:ext>
    </p:extLst>
  </p:cSld>
  <p:clrMap bg1="lt1" tx1="dk1" bg2="lt2" tx2="dk2" accent1="accent1" accent2="accent2" accent3="accent3" accent4="accent4" accent5="accent5" accent6="accent6" hlink="hlink" folHlink="folHlink"/>
  <p:sldLayoutIdLst>
    <p:sldLayoutId id="2147487416" r:id="rId1"/>
    <p:sldLayoutId id="2147487417" r:id="rId2"/>
    <p:sldLayoutId id="2147487418" r:id="rId3"/>
    <p:sldLayoutId id="2147487419" r:id="rId4"/>
    <p:sldLayoutId id="2147487420" r:id="rId5"/>
    <p:sldLayoutId id="2147487421" r:id="rId6"/>
    <p:sldLayoutId id="2147487422" r:id="rId7"/>
    <p:sldLayoutId id="2147487423" r:id="rId8"/>
    <p:sldLayoutId id="2147487424" r:id="rId9"/>
    <p:sldLayoutId id="2147487425" r:id="rId10"/>
    <p:sldLayoutId id="214748742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rPr>
              <a:t>主日信息</a:t>
            </a:r>
            <a:endParaRPr kumimoji="0" 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endParaRPr>
          </a:p>
        </p:txBody>
      </p:sp>
    </p:spTree>
    <p:extLst>
      <p:ext uri="{BB962C8B-B14F-4D97-AF65-F5344CB8AC3E}">
        <p14:creationId xmlns:p14="http://schemas.microsoft.com/office/powerpoint/2010/main" val="26740922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11:1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13-16】</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信就是所望之事的实底，是未见之事的确据。</a:t>
            </a:r>
          </a:p>
          <a:p>
            <a:pPr algn="l">
              <a:lnSpc>
                <a:spcPct val="112000"/>
              </a:lnSpc>
            </a:pPr>
            <a:r>
              <a:rPr lang="en-US" altLang="zh-CN" sz="3200" b="1" dirty="0">
                <a:solidFill>
                  <a:schemeClr val="bg1"/>
                </a:solidFill>
                <a:ea typeface="微软雅黑" panose="020B0503020204020204" pitchFamily="34" charset="-122"/>
              </a:rPr>
              <a:t>Now faith is the substance of things hoped for, the evidence of things not seen.</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古人在这信上得了美好的证据。</a:t>
            </a:r>
          </a:p>
          <a:p>
            <a:pPr algn="l">
              <a:lnSpc>
                <a:spcPct val="112000"/>
              </a:lnSpc>
            </a:pPr>
            <a:r>
              <a:rPr lang="en-US" altLang="zh-CN" sz="3200" b="1" dirty="0">
                <a:solidFill>
                  <a:schemeClr val="bg1"/>
                </a:solidFill>
                <a:ea typeface="微软雅黑" panose="020B0503020204020204" pitchFamily="34" charset="-122"/>
              </a:rPr>
              <a:t>For by it the elders obtained a good testimony.</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288171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11:1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13-16】</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这些人都是存着信心死的，并没有得着所应许的，却从远处望见，且欢喜迎接，又承认自己在世上是客旅，是寄居的。</a:t>
            </a:r>
          </a:p>
          <a:p>
            <a:pPr algn="l">
              <a:lnSpc>
                <a:spcPct val="112000"/>
              </a:lnSpc>
            </a:pPr>
            <a:r>
              <a:rPr lang="en-US" altLang="zh-CN" sz="3200" b="1" dirty="0">
                <a:solidFill>
                  <a:schemeClr val="bg1"/>
                </a:solidFill>
                <a:ea typeface="微软雅黑" panose="020B0503020204020204" pitchFamily="34" charset="-122"/>
              </a:rPr>
              <a:t>These all died in faith, not having received the promises, but having seen them afar off were assured of them, embraced them and confessed that they were strangers and pilgrims on the earth.</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说这样话的人是表明自己要找一个家乡。</a:t>
            </a:r>
          </a:p>
          <a:p>
            <a:pPr algn="l">
              <a:lnSpc>
                <a:spcPct val="112000"/>
              </a:lnSpc>
            </a:pPr>
            <a:r>
              <a:rPr lang="en-US" altLang="zh-CN" sz="3200" b="1" dirty="0">
                <a:solidFill>
                  <a:schemeClr val="bg1"/>
                </a:solidFill>
                <a:ea typeface="微软雅黑" panose="020B0503020204020204" pitchFamily="34" charset="-122"/>
              </a:rPr>
              <a:t>For those who say such things declare plainly that they seek a homeland.</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41620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11:1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13-16】</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他们若想念所离开的家乡，还有可以回去的机会。</a:t>
            </a:r>
            <a:r>
              <a:rPr lang="en-US" altLang="zh-CN" sz="3200" b="1" dirty="0">
                <a:solidFill>
                  <a:schemeClr val="bg1"/>
                </a:solidFill>
                <a:ea typeface="微软雅黑" panose="020B0503020204020204" pitchFamily="34" charset="-122"/>
              </a:rPr>
              <a:t>And truly if they had called to mind that country from which they had come out, they would have had opportunity to return.</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他们却羡慕一个更美的家乡，就是在天上的。所以　神被称为他们的　神，并不以为耻，因为祂已经给他们预备了一座城。</a:t>
            </a:r>
          </a:p>
          <a:p>
            <a:pPr algn="l">
              <a:lnSpc>
                <a:spcPct val="112000"/>
              </a:lnSpc>
            </a:pPr>
            <a:r>
              <a:rPr lang="en-US" altLang="zh-CN" sz="3200" b="1" dirty="0">
                <a:solidFill>
                  <a:schemeClr val="bg1"/>
                </a:solidFill>
                <a:ea typeface="微软雅黑" panose="020B0503020204020204" pitchFamily="34" charset="-122"/>
              </a:rPr>
              <a:t>But now they desire a better, that is, a heavenly country. Therefore God is not ashamed to be called their God, for He has prepared a city for them.</a:t>
            </a:r>
          </a:p>
          <a:p>
            <a:pPr algn="l">
              <a:lnSpc>
                <a:spcPct val="112000"/>
              </a:lnSpc>
            </a:pPr>
            <a:endParaRPr lang="en-US" altLang="zh-CN" sz="3000" b="1" dirty="0">
              <a:solidFill>
                <a:schemeClr val="bg1"/>
              </a:solidFill>
              <a:ea typeface="微软雅黑" panose="020B0503020204020204" pitchFamily="34" charset="-122"/>
            </a:endParaRP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89469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8:18】</a:t>
            </a:r>
          </a:p>
          <a:p>
            <a:pPr algn="l">
              <a:lnSpc>
                <a:spcPct val="112000"/>
              </a:lnSpc>
            </a:pPr>
            <a:r>
              <a:rPr lang="zh-CN" altLang="en-US" sz="3200" b="1" dirty="0">
                <a:solidFill>
                  <a:srgbClr val="FFFF00"/>
                </a:solidFill>
                <a:ea typeface="微软雅黑" panose="020B0503020204020204" pitchFamily="34" charset="-122"/>
              </a:rPr>
              <a:t>我想，现在的苦楚若比起将来要显于我们的荣耀，就不足介意了。</a:t>
            </a:r>
          </a:p>
          <a:p>
            <a:pPr algn="l">
              <a:lnSpc>
                <a:spcPct val="112000"/>
              </a:lnSpc>
            </a:pPr>
            <a:r>
              <a:rPr lang="en-US" altLang="zh-CN" sz="3200" b="1" dirty="0">
                <a:solidFill>
                  <a:schemeClr val="bg1"/>
                </a:solidFill>
                <a:ea typeface="微软雅黑" panose="020B0503020204020204" pitchFamily="34" charset="-122"/>
              </a:rPr>
              <a:t>For I consider that the sufferings of this present time are not worthy to be compared with the glory which shall be revealed in us.</a:t>
            </a:r>
          </a:p>
        </p:txBody>
      </p:sp>
    </p:spTree>
    <p:extLst>
      <p:ext uri="{BB962C8B-B14F-4D97-AF65-F5344CB8AC3E}">
        <p14:creationId xmlns:p14="http://schemas.microsoft.com/office/powerpoint/2010/main" val="1997399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彼得前书 </a:t>
            </a:r>
            <a:r>
              <a:rPr lang="en-US" altLang="zh-CN" sz="3200" b="1" u="sng" dirty="0">
                <a:solidFill>
                  <a:schemeClr val="bg1"/>
                </a:solidFill>
                <a:ea typeface="微软雅黑" panose="020B0503020204020204" pitchFamily="34" charset="-122"/>
              </a:rPr>
              <a:t>1 Peter 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3-4】</a:t>
            </a:r>
          </a:p>
          <a:p>
            <a:pPr algn="l">
              <a:lnSpc>
                <a:spcPct val="112000"/>
              </a:lnSpc>
            </a:pPr>
            <a:r>
              <a:rPr lang="zh-CN" altLang="en-US" sz="3200" b="1" dirty="0">
                <a:solidFill>
                  <a:srgbClr val="FFFF00"/>
                </a:solidFill>
                <a:ea typeface="微软雅黑" panose="020B0503020204020204" pitchFamily="34" charset="-122"/>
              </a:rPr>
              <a:t>愿颂赞归与我们主耶稣基督的父　神，祂曾照自己的大怜悯，藉耶稣基督从死里复活，重生了我们，叫我们有活泼的盼望，可以得着不能朽坏、不能玷污、不能衰残、为你们存留在天上的基业。</a:t>
            </a:r>
          </a:p>
          <a:p>
            <a:pPr algn="l">
              <a:lnSpc>
                <a:spcPct val="112000"/>
              </a:lnSpc>
            </a:pPr>
            <a:r>
              <a:rPr lang="en-US" altLang="zh-CN" sz="3200" b="1" dirty="0">
                <a:solidFill>
                  <a:schemeClr val="bg1"/>
                </a:solidFill>
                <a:ea typeface="微软雅黑" panose="020B0503020204020204" pitchFamily="34" charset="-122"/>
              </a:rPr>
              <a:t>Praise be to the God and Father of our Lord Jesus Christ! In his great mercy he has given us new birth into a living hope through the resurrection of Jesus Christ from the dead, and into an inheritance that can never perish, spoil or fade--kept in heaven for you,</a:t>
            </a:r>
          </a:p>
        </p:txBody>
      </p:sp>
    </p:spTree>
    <p:extLst>
      <p:ext uri="{BB962C8B-B14F-4D97-AF65-F5344CB8AC3E}">
        <p14:creationId xmlns:p14="http://schemas.microsoft.com/office/powerpoint/2010/main" val="25117831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8:18】</a:t>
            </a:r>
          </a:p>
          <a:p>
            <a:pPr algn="l">
              <a:lnSpc>
                <a:spcPct val="112000"/>
              </a:lnSpc>
            </a:pPr>
            <a:r>
              <a:rPr lang="zh-CN" altLang="en-US" sz="3200" b="1" dirty="0">
                <a:solidFill>
                  <a:srgbClr val="FFFF00"/>
                </a:solidFill>
                <a:ea typeface="微软雅黑" panose="020B0503020204020204" pitchFamily="34" charset="-122"/>
              </a:rPr>
              <a:t>我想，现在的苦楚若比起将来要显于我们的荣耀，就不足介意了。</a:t>
            </a:r>
          </a:p>
          <a:p>
            <a:pPr algn="l">
              <a:lnSpc>
                <a:spcPct val="112000"/>
              </a:lnSpc>
            </a:pPr>
            <a:r>
              <a:rPr lang="en-US" altLang="zh-CN" sz="3200" b="1" dirty="0">
                <a:solidFill>
                  <a:schemeClr val="bg1"/>
                </a:solidFill>
                <a:ea typeface="微软雅黑" panose="020B0503020204020204" pitchFamily="34" charset="-122"/>
              </a:rPr>
              <a:t>For I consider that the sufferings of this present time are not worthy to be compared with the glory which shall be revealed in us.</a:t>
            </a:r>
          </a:p>
        </p:txBody>
      </p:sp>
    </p:spTree>
    <p:extLst>
      <p:ext uri="{BB962C8B-B14F-4D97-AF65-F5344CB8AC3E}">
        <p14:creationId xmlns:p14="http://schemas.microsoft.com/office/powerpoint/2010/main" val="3068710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哥林多后书 </a:t>
            </a:r>
            <a:r>
              <a:rPr lang="en-US" altLang="zh-CN" sz="3200" b="1" u="sng" dirty="0">
                <a:solidFill>
                  <a:schemeClr val="bg1"/>
                </a:solidFill>
                <a:ea typeface="微软雅黑" panose="020B0503020204020204" pitchFamily="34" charset="-122"/>
              </a:rPr>
              <a:t>2 Corinthians 4:16-17】</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所以，我们不丧胆。外体虽然毁坏，内心却一天新似一天。</a:t>
            </a:r>
          </a:p>
          <a:p>
            <a:pPr algn="l">
              <a:lnSpc>
                <a:spcPct val="112000"/>
              </a:lnSpc>
            </a:pPr>
            <a:r>
              <a:rPr lang="en-US" altLang="zh-CN" sz="3200" b="1" dirty="0">
                <a:solidFill>
                  <a:schemeClr val="bg1"/>
                </a:solidFill>
                <a:ea typeface="微软雅黑" panose="020B0503020204020204" pitchFamily="34" charset="-122"/>
              </a:rPr>
              <a:t>Therefore we do not lose heart. Even though our outward man is perishing, yet the inward man is being renewed day by day.</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我们这至暂至轻的苦楚，要为我们成就极重无比永远的荣耀。</a:t>
            </a:r>
          </a:p>
          <a:p>
            <a:pPr algn="l">
              <a:lnSpc>
                <a:spcPct val="112000"/>
              </a:lnSpc>
            </a:pPr>
            <a:r>
              <a:rPr lang="en-US" altLang="zh-CN" sz="3200" b="1" dirty="0">
                <a:solidFill>
                  <a:schemeClr val="bg1"/>
                </a:solidFill>
                <a:ea typeface="微软雅黑" panose="020B0503020204020204" pitchFamily="34" charset="-122"/>
              </a:rPr>
              <a:t>For our light affliction, which is but for a moment, is working for us a far more exceeding and eternal weight of glory,</a:t>
            </a:r>
          </a:p>
        </p:txBody>
      </p:sp>
    </p:spTree>
    <p:extLst>
      <p:ext uri="{BB962C8B-B14F-4D97-AF65-F5344CB8AC3E}">
        <p14:creationId xmlns:p14="http://schemas.microsoft.com/office/powerpoint/2010/main" val="26770599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彼得前书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Peter 1:3-6】</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愿颂赞归于我们主耶稣基督的父　神，祂曾照自己的大怜悯，藉耶稣基督从死里复活，重生了我们，叫我们有活泼的盼望，</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Blessed be the God and Father of our Lord Jesus Christ, who according to His abundant mercy has begotten us again to a living hope through the resurrection of Jesus Christ from the dead,</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可以得着不能朽坏、不能玷污、不能衰残、为你们存留在天上的基业。</a:t>
            </a:r>
            <a:r>
              <a:rPr lang="en-US" altLang="zh-CN" sz="3200" b="1" dirty="0">
                <a:solidFill>
                  <a:schemeClr val="bg1"/>
                </a:solidFill>
                <a:ea typeface="微软雅黑" panose="020B0503020204020204" pitchFamily="34" charset="-122"/>
              </a:rPr>
              <a:t>to an inheritance incorruptible and undefiled and that does not fade away, reserved in heaven for you,</a:t>
            </a:r>
            <a:endParaRPr lang="zh-CN" altLang="en-US"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670716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彼得前书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Peter 1:3-6】</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你们这因信蒙　神能力保守的人，必能得着所预备、到末世要显现的救恩。</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who are kept by the power of God through faith for salvation ready to be revealed in the last time.</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因此，你们是大有喜乐。但如今在百般的试炼中暂时忧愁，</a:t>
            </a:r>
          </a:p>
          <a:p>
            <a:pPr algn="l">
              <a:lnSpc>
                <a:spcPct val="112000"/>
              </a:lnSpc>
            </a:pPr>
            <a:r>
              <a:rPr lang="en-US" altLang="zh-CN" sz="3200" b="1" dirty="0">
                <a:solidFill>
                  <a:schemeClr val="bg1"/>
                </a:solidFill>
                <a:ea typeface="微软雅黑" panose="020B0503020204020204" pitchFamily="34" charset="-122"/>
              </a:rPr>
              <a:t>In this you greatly rejoice, though now for a little while, if need be, you have been grieved by various trials, </a:t>
            </a:r>
          </a:p>
          <a:p>
            <a:pPr algn="l">
              <a:lnSpc>
                <a:spcPct val="112000"/>
              </a:lnSpc>
            </a:pPr>
            <a:endParaRPr lang="zh-CN" altLang="en-US"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670413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彼得后书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2 Peter 3:13-14】</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但我们照祂的应许，盼望新天新地，有义居在其中。</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Nevertheless we, according to His promise, look for new heavens and a new earth in which righteousness dwells.</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亲爱的弟兄啊，你们既盼望这些事，就当殷勤，使自己没有玷污，无可指摘，安然见主。</a:t>
            </a:r>
          </a:p>
          <a:p>
            <a:pPr algn="l">
              <a:lnSpc>
                <a:spcPct val="112000"/>
              </a:lnSpc>
            </a:pPr>
            <a:r>
              <a:rPr lang="en-US" altLang="zh-CN" sz="3200" b="1" dirty="0">
                <a:solidFill>
                  <a:schemeClr val="bg1"/>
                </a:solidFill>
                <a:ea typeface="微软雅黑" panose="020B0503020204020204" pitchFamily="34" charset="-122"/>
              </a:rPr>
              <a:t>Therefore, beloved, looking forward to these things, be diligent to be found by Him in peace, without spot and blameless;</a:t>
            </a:r>
          </a:p>
        </p:txBody>
      </p:sp>
    </p:spTree>
    <p:extLst>
      <p:ext uri="{BB962C8B-B14F-4D97-AF65-F5344CB8AC3E}">
        <p14:creationId xmlns:p14="http://schemas.microsoft.com/office/powerpoint/2010/main" val="4160851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盼望之美</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The Beauty of Hope</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3/15/2025</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马可福音 </a:t>
            </a:r>
            <a:r>
              <a:rPr lang="en-US" altLang="zh-CN" sz="3200" b="1" u="sng" dirty="0">
                <a:solidFill>
                  <a:schemeClr val="bg1"/>
                </a:solidFill>
                <a:ea typeface="微软雅黑" panose="020B0503020204020204" pitchFamily="34" charset="-122"/>
              </a:rPr>
              <a:t>Mark 14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8a】</a:t>
            </a:r>
          </a:p>
          <a:p>
            <a:pPr algn="l">
              <a:lnSpc>
                <a:spcPct val="112000"/>
              </a:lnSpc>
            </a:pPr>
            <a:r>
              <a:rPr lang="zh-CN" altLang="en-US" sz="3200" b="1" dirty="0">
                <a:solidFill>
                  <a:srgbClr val="FFFF00"/>
                </a:solidFill>
                <a:ea typeface="微软雅黑" panose="020B0503020204020204" pitchFamily="34" charset="-122"/>
              </a:rPr>
              <a:t>她所作的，是尽她所能的</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She has done what she could….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343208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以赛亚书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Isaiah 22:13】</a:t>
            </a:r>
          </a:p>
          <a:p>
            <a:pPr algn="l">
              <a:lnSpc>
                <a:spcPct val="112000"/>
              </a:lnSpc>
            </a:pPr>
            <a:r>
              <a:rPr lang="zh-CN" altLang="en-US" sz="3200" b="1" dirty="0">
                <a:solidFill>
                  <a:srgbClr val="FFFF00"/>
                </a:solidFill>
                <a:ea typeface="微软雅黑" panose="020B0503020204020204" pitchFamily="34" charset="-122"/>
              </a:rPr>
              <a:t>谁知，人倒欢喜快乐，宰牛杀羊，吃肉喝酒，说：“我们吃喝吧！因为明天要死了。” </a:t>
            </a:r>
          </a:p>
          <a:p>
            <a:pPr algn="l">
              <a:lnSpc>
                <a:spcPct val="112000"/>
              </a:lnSpc>
            </a:pPr>
            <a:r>
              <a:rPr lang="en-US" altLang="zh-CN" sz="3200" b="1" dirty="0">
                <a:solidFill>
                  <a:schemeClr val="bg1"/>
                </a:solidFill>
                <a:ea typeface="微软雅黑" panose="020B0503020204020204" pitchFamily="34" charset="-122"/>
              </a:rPr>
              <a:t>But instead, joy and gladness, Slaying oxen and killing sheep, Eating meat and drinking wine: “Let us eat and drink, for tomorrow we die!”</a:t>
            </a:r>
          </a:p>
        </p:txBody>
      </p:sp>
    </p:spTree>
    <p:extLst>
      <p:ext uri="{BB962C8B-B14F-4D97-AF65-F5344CB8AC3E}">
        <p14:creationId xmlns:p14="http://schemas.microsoft.com/office/powerpoint/2010/main" val="8185598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腓立比书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Philippians 3:19】</a:t>
            </a:r>
          </a:p>
          <a:p>
            <a:pPr algn="l">
              <a:lnSpc>
                <a:spcPct val="112000"/>
              </a:lnSpc>
            </a:pPr>
            <a:r>
              <a:rPr lang="zh-CN" altLang="en-US" sz="3200" b="1" dirty="0">
                <a:solidFill>
                  <a:srgbClr val="FFFF00"/>
                </a:solidFill>
                <a:ea typeface="微软雅黑" panose="020B0503020204020204" pitchFamily="34" charset="-122"/>
              </a:rPr>
              <a:t>他们的结局就是沉沦，他们的神就是自己的肚腹，他们以自己的羞辱为荣耀，专以地上的事为念。</a:t>
            </a:r>
          </a:p>
          <a:p>
            <a:pPr algn="l">
              <a:lnSpc>
                <a:spcPct val="112000"/>
              </a:lnSpc>
            </a:pPr>
            <a:r>
              <a:rPr lang="en-US" altLang="zh-CN" sz="3200" b="1" dirty="0">
                <a:solidFill>
                  <a:schemeClr val="bg1"/>
                </a:solidFill>
                <a:ea typeface="微软雅黑" panose="020B0503020204020204" pitchFamily="34" charset="-122"/>
              </a:rPr>
              <a:t>whose end is destruction, whose god is their belly, and whose glory is in their shame—who set their mind on earthly things.</a:t>
            </a:r>
          </a:p>
        </p:txBody>
      </p:sp>
    </p:spTree>
    <p:extLst>
      <p:ext uri="{BB962C8B-B14F-4D97-AF65-F5344CB8AC3E}">
        <p14:creationId xmlns:p14="http://schemas.microsoft.com/office/powerpoint/2010/main" val="41305450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8:16-18】</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我想，现在的苦楚若比起将来要显于我们的荣耀，就不足介意了。</a:t>
            </a:r>
          </a:p>
          <a:p>
            <a:pPr algn="l">
              <a:lnSpc>
                <a:spcPct val="112000"/>
              </a:lnSpc>
            </a:pPr>
            <a:r>
              <a:rPr lang="en-US" altLang="zh-CN" sz="3200" b="1" dirty="0">
                <a:solidFill>
                  <a:schemeClr val="bg1"/>
                </a:solidFill>
                <a:ea typeface="微软雅黑" panose="020B0503020204020204" pitchFamily="34" charset="-122"/>
              </a:rPr>
              <a:t>For I consider that the sufferings of this present time are not worthy to be compared with the glory which shall be revealed in us.</a:t>
            </a:r>
          </a:p>
          <a:p>
            <a:pPr algn="l">
              <a:lnSpc>
                <a:spcPct val="112000"/>
              </a:lnSpc>
            </a:pPr>
            <a:r>
              <a:rPr lang="en-US" altLang="zh-CN" sz="3200" b="1" u="sng" dirty="0">
                <a:solidFill>
                  <a:schemeClr val="bg1"/>
                </a:solidFill>
                <a:ea typeface="微软雅黑" panose="020B0503020204020204" pitchFamily="34" charset="-122"/>
              </a:rPr>
              <a:t> </a:t>
            </a:r>
          </a:p>
        </p:txBody>
      </p:sp>
    </p:spTree>
    <p:extLst>
      <p:ext uri="{BB962C8B-B14F-4D97-AF65-F5344CB8AC3E}">
        <p14:creationId xmlns:p14="http://schemas.microsoft.com/office/powerpoint/2010/main" val="21492306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哥林多后书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2 Corinthians 4:16-18】</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所以，我们不丧胆。外体虽然毁坏，内心却一天新似一天。</a:t>
            </a:r>
          </a:p>
          <a:p>
            <a:pPr algn="l">
              <a:lnSpc>
                <a:spcPct val="112000"/>
              </a:lnSpc>
            </a:pPr>
            <a:r>
              <a:rPr lang="en-US" altLang="zh-CN" sz="3200" b="1" dirty="0">
                <a:solidFill>
                  <a:schemeClr val="bg1"/>
                </a:solidFill>
                <a:ea typeface="微软雅黑" panose="020B0503020204020204" pitchFamily="34" charset="-122"/>
              </a:rPr>
              <a:t>Therefore we do not lose heart. Even though our outward man is perishing, yet the inward man is being renewed day by day.</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我们这至暂至轻的苦楚，要为我们成就极重无比永远的荣耀。</a:t>
            </a:r>
          </a:p>
          <a:p>
            <a:pPr algn="l">
              <a:lnSpc>
                <a:spcPct val="112000"/>
              </a:lnSpc>
            </a:pPr>
            <a:r>
              <a:rPr lang="en-US" altLang="zh-CN" sz="3200" b="1" dirty="0">
                <a:solidFill>
                  <a:schemeClr val="bg1"/>
                </a:solidFill>
                <a:ea typeface="微软雅黑" panose="020B0503020204020204" pitchFamily="34" charset="-122"/>
              </a:rPr>
              <a:t>For our light affliction, which is but for a moment, is working for us a far more exceeding and eternal weight of glory,</a:t>
            </a:r>
          </a:p>
        </p:txBody>
      </p:sp>
    </p:spTree>
    <p:extLst>
      <p:ext uri="{BB962C8B-B14F-4D97-AF65-F5344CB8AC3E}">
        <p14:creationId xmlns:p14="http://schemas.microsoft.com/office/powerpoint/2010/main" val="993946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哥林多后书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2 Corinthians 4:16-18】</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原来我们不是顾念所见的，乃是顾念所不见的；因为所见的是暂时的，所不见的是永远的。</a:t>
            </a:r>
          </a:p>
          <a:p>
            <a:pPr algn="l">
              <a:lnSpc>
                <a:spcPct val="112000"/>
              </a:lnSpc>
            </a:pPr>
            <a:r>
              <a:rPr lang="en-US" altLang="zh-CN" sz="3200" b="1" dirty="0">
                <a:solidFill>
                  <a:schemeClr val="bg1"/>
                </a:solidFill>
                <a:ea typeface="微软雅黑" panose="020B0503020204020204" pitchFamily="34" charset="-122"/>
              </a:rPr>
              <a:t>while we do not look at the things which are seen, but at the things which are not seen. For the things which are seen are temporary, but the things which are not seen are eternal.</a:t>
            </a:r>
          </a:p>
        </p:txBody>
      </p:sp>
    </p:spTree>
    <p:extLst>
      <p:ext uri="{BB962C8B-B14F-4D97-AF65-F5344CB8AC3E}">
        <p14:creationId xmlns:p14="http://schemas.microsoft.com/office/powerpoint/2010/main" val="850122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罗马书</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Romans 8:16-18】</a:t>
            </a:r>
          </a:p>
          <a:p>
            <a:pPr algn="l">
              <a:lnSpc>
                <a:spcPct val="112000"/>
              </a:lnSpc>
            </a:pPr>
            <a:r>
              <a:rPr lang="en-US" altLang="zh-CN" sz="3600" b="1" dirty="0">
                <a:solidFill>
                  <a:srgbClr val="FFFF00"/>
                </a:solidFill>
                <a:ea typeface="微软雅黑" panose="020B0503020204020204" pitchFamily="34" charset="-122"/>
              </a:rPr>
              <a:t>16 </a:t>
            </a:r>
            <a:r>
              <a:rPr lang="zh-CN" altLang="en-US" sz="3600" b="1" dirty="0">
                <a:solidFill>
                  <a:srgbClr val="FFFF00"/>
                </a:solidFill>
                <a:ea typeface="微软雅黑" panose="020B0503020204020204" pitchFamily="34" charset="-122"/>
              </a:rPr>
              <a:t>圣灵与我们的心同证我们是　神的儿女；</a:t>
            </a:r>
          </a:p>
          <a:p>
            <a:pPr algn="l">
              <a:lnSpc>
                <a:spcPct val="112000"/>
              </a:lnSpc>
            </a:pPr>
            <a:r>
              <a:rPr lang="en-US" altLang="zh-CN" sz="3600" b="1" dirty="0">
                <a:solidFill>
                  <a:schemeClr val="bg1"/>
                </a:solidFill>
                <a:ea typeface="微软雅黑" panose="020B0503020204020204" pitchFamily="34" charset="-122"/>
              </a:rPr>
              <a:t>The Spirit Himself bears witness with our spirit that we are children of God,</a:t>
            </a:r>
          </a:p>
          <a:p>
            <a:pPr algn="l">
              <a:lnSpc>
                <a:spcPct val="112000"/>
              </a:lnSpc>
            </a:pPr>
            <a:r>
              <a:rPr lang="en-US" altLang="zh-CN" sz="3600" b="1" dirty="0">
                <a:solidFill>
                  <a:srgbClr val="FFFF00"/>
                </a:solidFill>
                <a:ea typeface="微软雅黑" panose="020B0503020204020204" pitchFamily="34" charset="-122"/>
              </a:rPr>
              <a:t>17 </a:t>
            </a:r>
            <a:r>
              <a:rPr lang="zh-CN" altLang="en-US" sz="3600" b="1" dirty="0">
                <a:solidFill>
                  <a:srgbClr val="FFFF00"/>
                </a:solidFill>
                <a:ea typeface="微软雅黑" panose="020B0503020204020204" pitchFamily="34" charset="-122"/>
              </a:rPr>
              <a:t>既是儿女，便是后嗣，就是　神的后嗣，和基督同作后嗣。如果我们和祂一同受苦，也必和祂一同得荣耀。</a:t>
            </a:r>
          </a:p>
          <a:p>
            <a:pPr algn="l">
              <a:lnSpc>
                <a:spcPct val="112000"/>
              </a:lnSpc>
            </a:pPr>
            <a:r>
              <a:rPr lang="en-US" altLang="zh-CN" sz="3600" b="1" dirty="0">
                <a:solidFill>
                  <a:schemeClr val="bg1"/>
                </a:solidFill>
                <a:ea typeface="微软雅黑" panose="020B0503020204020204" pitchFamily="34" charset="-122"/>
              </a:rPr>
              <a:t>and if children, then heirs—heirs of God and joint heirs with Christ, if indeed we suffer with Him, that we may also be glorified together.</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59988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罗马书</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Romans 8:16-18】</a:t>
            </a:r>
          </a:p>
          <a:p>
            <a:pPr algn="l">
              <a:lnSpc>
                <a:spcPct val="112000"/>
              </a:lnSpc>
            </a:pPr>
            <a:r>
              <a:rPr lang="en-US" altLang="zh-CN" sz="3600" b="1" dirty="0">
                <a:solidFill>
                  <a:srgbClr val="FFFF00"/>
                </a:solidFill>
                <a:ea typeface="微软雅黑" panose="020B0503020204020204" pitchFamily="34" charset="-122"/>
              </a:rPr>
              <a:t>18 </a:t>
            </a:r>
            <a:r>
              <a:rPr lang="zh-CN" altLang="en-US" sz="3600" b="1" dirty="0">
                <a:solidFill>
                  <a:srgbClr val="FFFF00"/>
                </a:solidFill>
                <a:ea typeface="微软雅黑" panose="020B0503020204020204" pitchFamily="34" charset="-122"/>
              </a:rPr>
              <a:t>我想，现在的苦楚若比起将来要显于我们的荣耀，就不足介意了。</a:t>
            </a:r>
          </a:p>
          <a:p>
            <a:pPr algn="l">
              <a:lnSpc>
                <a:spcPct val="112000"/>
              </a:lnSpc>
            </a:pPr>
            <a:r>
              <a:rPr lang="en-US" altLang="zh-CN" sz="3600" b="1" dirty="0">
                <a:solidFill>
                  <a:schemeClr val="bg1"/>
                </a:solidFill>
                <a:ea typeface="微软雅黑" panose="020B0503020204020204" pitchFamily="34" charset="-122"/>
              </a:rPr>
              <a:t>For I consider that the sufferings of this present time are not worthy to be compared with the glory which shall be revealed in us.</a:t>
            </a:r>
          </a:p>
          <a:p>
            <a:pPr algn="l">
              <a:lnSpc>
                <a:spcPct val="112000"/>
              </a:lnSpc>
            </a:pPr>
            <a:endParaRPr lang="en-US" altLang="zh-CN" sz="3600" b="1" dirty="0">
              <a:solidFill>
                <a:schemeClr val="bg1"/>
              </a:solidFill>
              <a:ea typeface="微软雅黑" panose="020B0503020204020204" pitchFamily="34" charset="-122"/>
            </a:endParaRP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47837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8:24-25】</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我们得救是在乎盼望；只是所见的盼望不是盼望，谁还盼望他所见的呢？（有古卷作“人所看见的何必再盼望呢？”）</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we were saved in this hope, but hope that is seen is not hope; for why does one still hope for what he sees?</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但我们若盼望那所不见的，就必忍耐等候。</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if we hope for what we do not see, we eagerly wait for it with perseverance.</a:t>
            </a:r>
          </a:p>
        </p:txBody>
      </p:sp>
    </p:spTree>
    <p:extLst>
      <p:ext uri="{BB962C8B-B14F-4D97-AF65-F5344CB8AC3E}">
        <p14:creationId xmlns:p14="http://schemas.microsoft.com/office/powerpoint/2010/main" val="3837170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哥林多后书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2 Corinthians 4:16-18】</a:t>
            </a:r>
          </a:p>
          <a:p>
            <a:pPr algn="l">
              <a:lnSpc>
                <a:spcPct val="112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所以，我们不丧胆。外体虽然毁坏，内心却一天新似一天。</a:t>
            </a:r>
          </a:p>
          <a:p>
            <a:pPr algn="l">
              <a:lnSpc>
                <a:spcPct val="112000"/>
              </a:lnSpc>
            </a:pPr>
            <a:r>
              <a:rPr lang="en-US" altLang="zh-CN" sz="3400" b="1" dirty="0">
                <a:solidFill>
                  <a:schemeClr val="bg1"/>
                </a:solidFill>
                <a:ea typeface="微软雅黑" panose="020B0503020204020204" pitchFamily="34" charset="-122"/>
              </a:rPr>
              <a:t>Therefore we do not lose heart. Even though our outward man is perishing, yet the inward man is being renewed day by day.</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我们这至暂至轻的苦楚，要为我们成就极重无比永远的荣耀。</a:t>
            </a:r>
          </a:p>
          <a:p>
            <a:pPr algn="l">
              <a:lnSpc>
                <a:spcPct val="112000"/>
              </a:lnSpc>
            </a:pPr>
            <a:r>
              <a:rPr lang="en-US" altLang="zh-CN" sz="3400" b="1" dirty="0">
                <a:solidFill>
                  <a:schemeClr val="bg1"/>
                </a:solidFill>
                <a:ea typeface="微软雅黑" panose="020B0503020204020204" pitchFamily="34" charset="-122"/>
              </a:rPr>
              <a:t>For our light affliction, which is but for a moment, is working for us a far more exceeding and eternal weight of glory,</a:t>
            </a:r>
            <a:endParaRPr lang="en-US" altLang="zh-CN" sz="30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88689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哥林多后书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2 Corinthians 4:16-18】</a:t>
            </a:r>
          </a:p>
          <a:p>
            <a:pPr algn="l">
              <a:lnSpc>
                <a:spcPct val="112000"/>
              </a:lnSpc>
            </a:pPr>
            <a:r>
              <a:rPr lang="en-US" altLang="zh-CN" sz="3400" b="1" dirty="0">
                <a:solidFill>
                  <a:srgbClr val="FFFF00"/>
                </a:solidFill>
                <a:ea typeface="微软雅黑" panose="020B0503020204020204" pitchFamily="34" charset="-122"/>
              </a:rPr>
              <a:t>18 </a:t>
            </a:r>
            <a:r>
              <a:rPr lang="zh-CN" altLang="en-US" sz="3400" b="1" dirty="0">
                <a:solidFill>
                  <a:srgbClr val="FFFF00"/>
                </a:solidFill>
                <a:ea typeface="微软雅黑" panose="020B0503020204020204" pitchFamily="34" charset="-122"/>
              </a:rPr>
              <a:t>原来我们不是顾念所见的，乃是顾念所不见的；因为所见的是暂时的，所不见的是永远的。</a:t>
            </a:r>
          </a:p>
          <a:p>
            <a:pPr algn="l">
              <a:lnSpc>
                <a:spcPct val="112000"/>
              </a:lnSpc>
            </a:pPr>
            <a:r>
              <a:rPr lang="en-US" altLang="zh-CN" sz="3400" b="1" dirty="0">
                <a:solidFill>
                  <a:schemeClr val="bg1"/>
                </a:solidFill>
                <a:ea typeface="微软雅黑" panose="020B0503020204020204" pitchFamily="34" charset="-122"/>
              </a:rPr>
              <a:t>while we do not look at the things which are seen, but at the things which are not seen. For the things which are seen are temporary, but the things which are not seen are eternal.</a:t>
            </a:r>
          </a:p>
          <a:p>
            <a:pPr algn="l">
              <a:lnSpc>
                <a:spcPct val="112000"/>
              </a:lnSpc>
            </a:pPr>
            <a:endParaRPr lang="en-US" altLang="zh-CN" sz="3400" b="1" u="sng" dirty="0">
              <a:solidFill>
                <a:schemeClr val="bg1"/>
              </a:solidFill>
              <a:ea typeface="微软雅黑" panose="020B0503020204020204" pitchFamily="34" charset="-122"/>
            </a:endParaRPr>
          </a:p>
          <a:p>
            <a:pPr algn="l">
              <a:lnSpc>
                <a:spcPct val="112000"/>
              </a:lnSpc>
            </a:pPr>
            <a:endParaRPr lang="en-US" altLang="zh-CN" sz="30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78772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约伯记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Job 19:25-27a】</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我知道我的救赎主活着，末了必站立在地上。</a:t>
            </a:r>
          </a:p>
          <a:p>
            <a:pPr algn="l">
              <a:lnSpc>
                <a:spcPct val="112000"/>
              </a:lnSpc>
            </a:pPr>
            <a:r>
              <a:rPr lang="en-US" altLang="zh-CN" sz="3200" b="1" dirty="0">
                <a:solidFill>
                  <a:schemeClr val="bg1"/>
                </a:solidFill>
                <a:ea typeface="微软雅黑" panose="020B0503020204020204" pitchFamily="34" charset="-122"/>
              </a:rPr>
              <a:t>For I know that my Redeemer lives, And He shall stand at last on the earth;</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我这皮肉灭绝之后，我必在肉体之外得见　神。</a:t>
            </a:r>
          </a:p>
          <a:p>
            <a:pPr algn="l">
              <a:lnSpc>
                <a:spcPct val="112000"/>
              </a:lnSpc>
            </a:pPr>
            <a:r>
              <a:rPr lang="en-US" altLang="zh-CN" sz="3200" b="1" dirty="0">
                <a:solidFill>
                  <a:schemeClr val="bg1"/>
                </a:solidFill>
                <a:ea typeface="微软雅黑" panose="020B0503020204020204" pitchFamily="34" charset="-122"/>
              </a:rPr>
              <a:t>And after my skin is destroyed, this I know, That in my flesh I shall see God,</a:t>
            </a:r>
          </a:p>
          <a:p>
            <a:pPr algn="l">
              <a:lnSpc>
                <a:spcPct val="112000"/>
              </a:lnSpc>
            </a:pPr>
            <a:r>
              <a:rPr lang="en-US" altLang="zh-CN" sz="3200" b="1" dirty="0">
                <a:solidFill>
                  <a:srgbClr val="FFFF00"/>
                </a:solidFill>
                <a:ea typeface="微软雅黑" panose="020B0503020204020204" pitchFamily="34" charset="-122"/>
              </a:rPr>
              <a:t>27a </a:t>
            </a:r>
            <a:r>
              <a:rPr lang="zh-CN" altLang="en-US" sz="3200" b="1" dirty="0">
                <a:solidFill>
                  <a:srgbClr val="FFFF00"/>
                </a:solidFill>
                <a:ea typeface="微软雅黑" panose="020B0503020204020204" pitchFamily="34" charset="-122"/>
              </a:rPr>
              <a:t>我自己要见祂，亲眼要看祂，并不像外人</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Whom I shall see for myself, And my eyes shall behold, and not another. How my heart yearns within me!</a:t>
            </a:r>
          </a:p>
          <a:p>
            <a:pPr algn="l">
              <a:lnSpc>
                <a:spcPct val="112000"/>
              </a:lnSpc>
            </a:pPr>
            <a:endParaRPr lang="en-US" altLang="zh-CN" sz="3000" b="1" dirty="0">
              <a:solidFill>
                <a:schemeClr val="bg1"/>
              </a:solidFill>
              <a:ea typeface="微软雅黑" panose="020B0503020204020204" pitchFamily="34" charset="-122"/>
            </a:endParaRP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036043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8:24-25】</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我们得救是在乎盼望；只是所见的盼望不是盼望，谁还盼望他所见的呢？（有古卷作“人所看见的何必再盼望呢？”）</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we were saved in this hope, but hope that is seen is not hope; for why does one still hope for what he sees?</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但我们若盼望那所不见的，就必忍耐等候。</a:t>
            </a:r>
          </a:p>
          <a:p>
            <a:pPr algn="l">
              <a:lnSpc>
                <a:spcPct val="112000"/>
              </a:lnSpc>
            </a:pPr>
            <a:r>
              <a:rPr lang="en-US" altLang="zh-CN" sz="3200" b="1" dirty="0">
                <a:solidFill>
                  <a:schemeClr val="bg1"/>
                </a:solidFill>
                <a:ea typeface="微软雅黑" panose="020B0503020204020204" pitchFamily="34" charset="-122"/>
              </a:rPr>
              <a:t>But if we hope for what we do not see, we eagerly wait for it with perseverance.</a:t>
            </a:r>
          </a:p>
          <a:p>
            <a:pPr algn="l">
              <a:lnSpc>
                <a:spcPct val="112000"/>
              </a:lnSpc>
            </a:pPr>
            <a:endParaRPr lang="en-US" altLang="zh-CN" sz="3000" b="1" dirty="0">
              <a:solidFill>
                <a:schemeClr val="bg1"/>
              </a:solidFill>
              <a:ea typeface="微软雅黑" panose="020B0503020204020204" pitchFamily="34" charset="-122"/>
            </a:endParaRP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56394657"/>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59321</TotalTime>
  <Words>2381</Words>
  <Application>Microsoft Office PowerPoint</Application>
  <PresentationFormat>On-screen Show (4:3)</PresentationFormat>
  <Paragraphs>100</Paragraphs>
  <Slides>25</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25</vt:i4>
      </vt:variant>
    </vt:vector>
  </HeadingPairs>
  <TitlesOfParts>
    <vt:vector size="35" baseType="lpstr">
      <vt:lpstr>DFYuanMedium-B5</vt:lpstr>
      <vt:lpstr>KaiTi</vt:lpstr>
      <vt:lpstr>微软雅黑</vt:lpstr>
      <vt:lpstr>Arial</vt:lpstr>
      <vt:lpstr>Calibri</vt:lpstr>
      <vt:lpstr>Calibri Light</vt:lpstr>
      <vt:lpstr>Garamond</vt:lpstr>
      <vt:lpstr>3_Office Theme</vt:lpstr>
      <vt:lpstr>1_Default Design</vt:lpstr>
      <vt:lpstr>Office 主题</vt:lpstr>
      <vt:lpstr>PowerPoint Presentation</vt:lpstr>
      <vt:lpstr>盼望之美 The Beauty of Hope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741</cp:revision>
  <dcterms:created xsi:type="dcterms:W3CDTF">2005-10-06T16:33:29Z</dcterms:created>
  <dcterms:modified xsi:type="dcterms:W3CDTF">2026-03-15T18:15:05Z</dcterms:modified>
</cp:coreProperties>
</file>