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18" r:id="rId3"/>
    <p:sldId id="3919" r:id="rId4"/>
    <p:sldId id="3920" r:id="rId5"/>
    <p:sldId id="3921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12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2026/6/7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2026/6/7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华人文明的“功德观”</a:t>
            </a:r>
            <a:endParaRPr lang="zh-CN" altLang="en-US" sz="38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“修身”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8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积累</a:t>
            </a: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“功德（道德资本）”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靠自己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回报（交换，对等）</a:t>
            </a:r>
            <a:endParaRPr lang="zh-CN" altLang="en-US" sz="3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</a:t>
            </a:r>
            <a:r>
              <a:rPr lang="zh-CN" altLang="en-US" sz="3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信仰的“因信称义”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人无法自救（全然败坏）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行为不是得救的条件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得救完全是神的恩典</a:t>
            </a:r>
          </a:p>
        </p:txBody>
      </p:sp>
    </p:spTree>
    <p:extLst>
      <p:ext uri="{BB962C8B-B14F-4D97-AF65-F5344CB8AC3E}">
        <p14:creationId xmlns:p14="http://schemas.microsoft.com/office/powerpoint/2010/main" val="158092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endParaRPr lang="zh-CN" altLang="en-US" sz="3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6806616"/>
              </p:ext>
            </p:extLst>
          </p:nvPr>
        </p:nvGraphicFramePr>
        <p:xfrm>
          <a:off x="160866" y="135467"/>
          <a:ext cx="8830734" cy="65193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5067"/>
                <a:gridCol w="4047067"/>
                <a:gridCol w="4038600"/>
              </a:tblGrid>
              <a:tr h="6825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24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38993" marR="38993" marT="25995" marB="259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华人文明的</a:t>
                      </a:r>
                      <a:r>
                        <a:rPr lang="en-US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功德观</a:t>
                      </a:r>
                      <a:r>
                        <a:rPr lang="en-US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endParaRPr lang="en-US" sz="24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38993" marR="38993" marT="25995" marB="259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4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基督教的</a:t>
                      </a:r>
                      <a:r>
                        <a:rPr lang="en-US" sz="24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4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因信称义</a:t>
                      </a:r>
                      <a:r>
                        <a:rPr lang="en-US" sz="24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endParaRPr lang="en-US" sz="24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38993" marR="38993" marT="25995" marB="25995" anchor="ctr"/>
                </a:tc>
              </a:tr>
              <a:tr h="20342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4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得救赎的途经</a:t>
                      </a:r>
                      <a:endParaRPr lang="en-US" sz="24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38993" marR="38993" marT="25995" marB="259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自力（</a:t>
                      </a:r>
                      <a:r>
                        <a:rPr lang="en-US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Self-effort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）：</a:t>
                      </a:r>
                      <a:endParaRPr lang="en-US" sz="24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强调</a:t>
                      </a:r>
                      <a:r>
                        <a:rPr lang="en-US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靠自己</a:t>
                      </a:r>
                      <a:r>
                        <a:rPr lang="en-US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r>
                        <a:rPr lang="zh-CN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，</a:t>
                      </a:r>
                      <a:r>
                        <a:rPr lang="zh-CN" altLang="en-US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靠</a:t>
                      </a:r>
                      <a:r>
                        <a:rPr lang="zh-CN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个人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的修行、</a:t>
                      </a:r>
                      <a:r>
                        <a:rPr lang="zh-CN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积德来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换取</a:t>
                      </a:r>
                      <a:r>
                        <a:rPr lang="en-US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福报</a:t>
                      </a:r>
                      <a:r>
                        <a:rPr lang="en-US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。</a:t>
                      </a:r>
                      <a:endParaRPr lang="en-US" sz="24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38993" marR="38993" marT="25995" marB="259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他力（</a:t>
                      </a:r>
                      <a:r>
                        <a:rPr lang="en-US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Divine Grace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）：</a:t>
                      </a:r>
                      <a:endParaRPr lang="en-US" sz="24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强调上帝的主动拯救。人全然败坏，无力自救，救恩完全是神的恩典。</a:t>
                      </a:r>
                      <a:endParaRPr lang="en-US" sz="24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38993" marR="38993" marT="25995" marB="25995" anchor="ctr"/>
                </a:tc>
              </a:tr>
              <a:tr h="22696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4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神人关系</a:t>
                      </a:r>
                      <a:endParaRPr lang="en-US" sz="24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38993" marR="38993" marT="25995" marB="259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交易</a:t>
                      </a:r>
                      <a:r>
                        <a:rPr lang="en-US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/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对等性</a:t>
                      </a:r>
                      <a:r>
                        <a:rPr lang="zh-CN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：</a:t>
                      </a:r>
                      <a:endParaRPr lang="en-US" altLang="zh-CN" sz="24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神明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与人的</a:t>
                      </a:r>
                      <a:r>
                        <a:rPr lang="zh-CN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关系</a:t>
                      </a:r>
                      <a:r>
                        <a:rPr lang="zh-CN" altLang="en-US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是</a:t>
                      </a:r>
                      <a:r>
                        <a:rPr lang="zh-CN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因果交换</a:t>
                      </a:r>
                      <a:r>
                        <a:rPr lang="zh-CN" altLang="en-US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。</a:t>
                      </a:r>
                      <a:endParaRPr lang="en-US" sz="24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38993" marR="38993" marT="25995" marB="259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圣约</a:t>
                      </a:r>
                      <a:r>
                        <a:rPr lang="en-US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/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恩典性：神与人的关系基于无条件的爱与立约。人顺服神不是为了</a:t>
                      </a:r>
                      <a:r>
                        <a:rPr lang="en-US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赚取</a:t>
                      </a:r>
                      <a:r>
                        <a:rPr lang="en-US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救恩，而是对已得救恩的回应。</a:t>
                      </a:r>
                      <a:endParaRPr lang="en-US" sz="24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38993" marR="38993" marT="25995" marB="25995" anchor="ctr"/>
                </a:tc>
              </a:tr>
              <a:tr h="15328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4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行为定位</a:t>
                      </a:r>
                      <a:endParaRPr lang="en-US" sz="24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38993" marR="38993" marT="25995" marB="259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因</a:t>
                      </a:r>
                      <a:r>
                        <a:rPr lang="en-US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：行善是获得好结果</a:t>
                      </a:r>
                      <a:r>
                        <a:rPr lang="zh-CN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altLang="en-US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“福报”</a:t>
                      </a:r>
                      <a:r>
                        <a:rPr lang="zh-CN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）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的前提条件。</a:t>
                      </a:r>
                      <a:endParaRPr lang="en-US" sz="24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38993" marR="38993" marT="25995" marB="2599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果</a:t>
                      </a:r>
                      <a:r>
                        <a:rPr lang="en-US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：好行为</a:t>
                      </a:r>
                      <a:r>
                        <a:rPr lang="zh-CN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是</a:t>
                      </a:r>
                      <a:r>
                        <a:rPr lang="zh-CN" altLang="en-US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真</a:t>
                      </a:r>
                      <a:r>
                        <a:rPr lang="zh-CN" sz="24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信心的</a:t>
                      </a:r>
                      <a:r>
                        <a:rPr lang="zh-CN" sz="24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必然流露，而非得救的筹码。</a:t>
                      </a:r>
                      <a:endParaRPr lang="en-US" sz="24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38993" marR="38993" marT="25995" marB="2599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654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功德观”</a:t>
            </a: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对基督徒信仰</a:t>
            </a:r>
            <a:r>
              <a:rPr lang="zh-CN" altLang="en-US" sz="3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的负面影响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行为补足（律法化，指标化）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“交易性”的祈祷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是否得救的忧虑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对苦难的片面解释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对“全然败坏”的回避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隐藏的骄傲</a:t>
            </a:r>
          </a:p>
        </p:txBody>
      </p:sp>
    </p:spTree>
    <p:extLst>
      <p:ext uri="{BB962C8B-B14F-4D97-AF65-F5344CB8AC3E}">
        <p14:creationId xmlns:p14="http://schemas.microsoft.com/office/powerpoint/2010/main" val="191654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耻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感文化（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Shame Culture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）与罪感文化（</a:t>
            </a:r>
            <a:r>
              <a:rPr lang="en-US" altLang="zh-CN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Guilt Culture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华人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的“耻感文化”</a:t>
            </a: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人性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的骄傲（自负）是“耻感文化”的基础</a:t>
            </a: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耻感文化”天然排斥“全然败坏”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文明的“罪感文化”</a:t>
            </a: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谦卑（认清神，认清自己）是“罪感文化”的基础</a:t>
            </a:r>
          </a:p>
          <a:p>
            <a:pPr marL="914400" lvl="1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罪感文化”接受“全然败坏”</a:t>
            </a:r>
          </a:p>
        </p:txBody>
      </p:sp>
    </p:spTree>
    <p:extLst>
      <p:ext uri="{BB962C8B-B14F-4D97-AF65-F5344CB8AC3E}">
        <p14:creationId xmlns:p14="http://schemas.microsoft.com/office/powerpoint/2010/main" val="191654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15494</TotalTime>
  <Words>243</Words>
  <Application>Microsoft Office PowerPoint</Application>
  <PresentationFormat>全屏显示(4:3)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1408</cp:revision>
  <dcterms:created xsi:type="dcterms:W3CDTF">2018-02-16T18:09:56Z</dcterms:created>
  <dcterms:modified xsi:type="dcterms:W3CDTF">2026-06-07T07:11:57Z</dcterms:modified>
</cp:coreProperties>
</file>